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6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44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7" r:id="rId2"/>
    <p:sldId id="261" r:id="rId3"/>
    <p:sldId id="262" r:id="rId4"/>
    <p:sldId id="263" r:id="rId5"/>
    <p:sldId id="264" r:id="rId6"/>
    <p:sldId id="265" r:id="rId7"/>
    <p:sldId id="293" r:id="rId8"/>
    <p:sldId id="268" r:id="rId9"/>
    <p:sldId id="276" r:id="rId10"/>
    <p:sldId id="269" r:id="rId11"/>
    <p:sldId id="294" r:id="rId12"/>
    <p:sldId id="270" r:id="rId13"/>
    <p:sldId id="325" r:id="rId14"/>
    <p:sldId id="326" r:id="rId15"/>
    <p:sldId id="273" r:id="rId16"/>
    <p:sldId id="277" r:id="rId17"/>
    <p:sldId id="296" r:id="rId18"/>
    <p:sldId id="300" r:id="rId19"/>
    <p:sldId id="279" r:id="rId20"/>
    <p:sldId id="327" r:id="rId21"/>
    <p:sldId id="278" r:id="rId22"/>
    <p:sldId id="292" r:id="rId23"/>
    <p:sldId id="324" r:id="rId24"/>
    <p:sldId id="297" r:id="rId25"/>
    <p:sldId id="299" r:id="rId26"/>
    <p:sldId id="258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0" autoAdjust="0"/>
    <p:restoredTop sz="81213" autoAdjust="0"/>
  </p:normalViewPr>
  <p:slideViewPr>
    <p:cSldViewPr snapToGrid="0">
      <p:cViewPr>
        <p:scale>
          <a:sx n="65" d="100"/>
          <a:sy n="65" d="100"/>
        </p:scale>
        <p:origin x="-13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-356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5B1E4-E564-48FC-9935-38E75C2211F4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E75EC-E80D-4DD1-9481-0E90115DF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4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19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585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33366" indent="-282064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8255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9557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30860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82162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33464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84766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36068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FFFB100-A4F0-49E0-A74F-929979DCCBB7}" type="slidenum">
              <a:rPr lang="en-US" altLang="en-US">
                <a:latin typeface="Calibri" pitchFamily="34" charset="0"/>
              </a:rPr>
              <a:pPr/>
              <a:t>11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In the traditional public-sector procurement (aka DBB):</a:t>
            </a:r>
          </a:p>
          <a:p>
            <a:pPr lvl="1">
              <a:buFontTx/>
              <a:buChar char="•"/>
            </a:pPr>
            <a:r>
              <a:rPr lang="en-US" altLang="en-US" smtClean="0"/>
              <a:t> the public authority 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44C160A4-EFCE-491E-B375-7F8E6718042D}" type="slidenum">
              <a:rPr lang="en-US" altLang="en-US" sz="1200">
                <a:latin typeface="Calibri" pitchFamily="34" charset="0"/>
              </a:rPr>
              <a:pPr/>
              <a:t>12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87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 smtClean="0"/>
          </a:p>
          <a:p>
            <a:r>
              <a:rPr lang="en-GB" altLang="en-US" dirty="0" smtClean="0"/>
              <a:t>----- Meeting Notes (3/3/16 09:40) -----</a:t>
            </a:r>
          </a:p>
          <a:p>
            <a:r>
              <a:rPr lang="en-GB" altLang="en-US" dirty="0" smtClean="0"/>
              <a:t>add other </a:t>
            </a:r>
            <a:r>
              <a:rPr lang="en-GB" altLang="en-US" dirty="0" err="1" smtClean="0"/>
              <a:t>venn</a:t>
            </a:r>
            <a:r>
              <a:rPr lang="en-GB" altLang="en-US" dirty="0" smtClean="0"/>
              <a:t> diagram that contrasts other project delivery methods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2DB9C4-A85F-4030-95AD-795031C4C21F}" type="slidenum">
              <a:rPr lang="en-US" altLang="en-US" sz="1200">
                <a:latin typeface="Calibri" pitchFamily="34" charset="0"/>
              </a:rPr>
              <a:pPr/>
              <a:t>14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81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000" b="1">
                <a:latin typeface="Times" charset="0"/>
                <a:cs typeface="Arial" pitchFamily="34" charset="0"/>
              </a:rPr>
              <a:t>DBF and DBFOM</a:t>
            </a:r>
          </a:p>
          <a:p>
            <a:endParaRPr lang="en-US" altLang="en-US" sz="1000" b="1">
              <a:latin typeface="Times" charset="0"/>
              <a:cs typeface="Arial" pitchFamily="34" charset="0"/>
            </a:endParaRPr>
          </a:p>
          <a:p>
            <a:r>
              <a:rPr lang="en-US" altLang="en-US" sz="1000" b="1">
                <a:latin typeface="Times" charset="0"/>
                <a:cs typeface="Arial" pitchFamily="34" charset="0"/>
              </a:rPr>
              <a:t>Key take-away:  </a:t>
            </a:r>
            <a:r>
              <a:rPr lang="en-US" altLang="en-US" sz="1000">
                <a:latin typeface="Times" charset="0"/>
                <a:cs typeface="Arial" pitchFamily="34" charset="0"/>
              </a:rPr>
              <a:t>Financiers are exposed to the long-term project performance.</a:t>
            </a:r>
          </a:p>
          <a:p>
            <a:endParaRPr lang="en-US" altLang="en-US" sz="1000">
              <a:latin typeface="Times" charset="0"/>
              <a:cs typeface="Arial" pitchFamily="34" charset="0"/>
            </a:endParaRPr>
          </a:p>
          <a:p>
            <a:r>
              <a:rPr lang="en-US" altLang="en-US" sz="1000">
                <a:latin typeface="Times" charset="0"/>
                <a:cs typeface="Arial" pitchFamily="34" charset="0"/>
              </a:rPr>
              <a:t>1. Analysis considered 3 delivery options: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/>
              <a:t>DBB – traditional, the benchmark for comparison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/>
              <a:t>DBF – private design, build and finance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/>
              <a:t>DBFOM – private design, build, finance, operation &amp; maintenance</a:t>
            </a:r>
          </a:p>
          <a:p>
            <a:endParaRPr lang="en-US" altLang="en-US" sz="1000">
              <a:latin typeface="Times" charset="0"/>
              <a:cs typeface="Arial" pitchFamily="34" charset="0"/>
            </a:endParaRPr>
          </a:p>
          <a:p>
            <a:r>
              <a:rPr lang="en-US" altLang="en-US" sz="1000">
                <a:latin typeface="Times" charset="0"/>
                <a:cs typeface="Arial" pitchFamily="34" charset="0"/>
              </a:rPr>
              <a:t>2. DBFOM process is: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/>
              <a:t>Cr</a:t>
            </a:r>
            <a:r>
              <a:rPr lang="en-US" altLang="en-US" sz="1000">
                <a:latin typeface="Times" charset="0"/>
                <a:cs typeface="Arial" pitchFamily="34" charset="0"/>
              </a:rPr>
              <a:t>eate an SPV whose sole purpose is to build, operate and maintain the project. 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  <a:cs typeface="Arial" pitchFamily="34" charset="0"/>
              </a:rPr>
              <a:t>Sponsors define the project scope and the minimum performance. 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  <a:cs typeface="Arial" pitchFamily="34" charset="0"/>
              </a:rPr>
              <a:t>Sponsors set performance standards, and make payments to the SPV.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  <a:cs typeface="Arial" pitchFamily="34" charset="0"/>
              </a:rPr>
              <a:t>SPV’s financers seek to pass down risk to Design-Build and O&amp;M contractors.</a:t>
            </a:r>
          </a:p>
          <a:p>
            <a:pPr>
              <a:buFontTx/>
              <a:buAutoNum type="arabicPeriod"/>
            </a:pPr>
            <a:endParaRPr lang="en-US" altLang="en-US" sz="1000">
              <a:latin typeface="Times" charset="0"/>
              <a:cs typeface="Arial" pitchFamily="34" charset="0"/>
            </a:endParaRPr>
          </a:p>
          <a:p>
            <a:r>
              <a:rPr lang="en-US" altLang="en-US" sz="1000">
                <a:latin typeface="Times" charset="0"/>
                <a:cs typeface="Arial" pitchFamily="34" charset="0"/>
              </a:rPr>
              <a:t>3. Risk transfer is achieved with: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</a:rPr>
              <a:t>Efficient procurement and implementation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</a:rPr>
              <a:t>A bankable SPV risk profile being established</a:t>
            </a:r>
          </a:p>
          <a:p>
            <a:pPr marL="436188" lvl="1" indent="-436188">
              <a:lnSpc>
                <a:spcPct val="80000"/>
              </a:lnSpc>
              <a:spcBef>
                <a:spcPct val="35000"/>
              </a:spcBef>
              <a:buClr>
                <a:srgbClr val="618634"/>
              </a:buClr>
              <a:buFont typeface="Webdings" pitchFamily="18" charset="2"/>
              <a:buChar char="4"/>
            </a:pPr>
            <a:r>
              <a:rPr lang="en-US" altLang="en-US" sz="1000">
                <a:latin typeface="Times" charset="0"/>
              </a:rPr>
              <a:t>Sponsors enforcing satisfaction of the project scope and performance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0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 defTabSz="8770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 defTabSz="8770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 defTabSz="8770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 defTabSz="8770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877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877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877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8770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FC673AE6-5427-4F75-87E3-BA2CABC182B9}" type="slidenum">
              <a:rPr lang="en-US" altLang="en-US" sz="1200">
                <a:latin typeface="Calibri" pitchFamily="34" charset="0"/>
              </a:rPr>
              <a:pPr/>
              <a:t>15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35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11196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33366" indent="-282064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8255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9557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30860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82162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33464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84766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36068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FFFB100-A4F0-49E0-A74F-929979DCCBB7}" type="slidenum">
              <a:rPr lang="en-US" altLang="en-US">
                <a:latin typeface="Calibri" pitchFamily="34" charset="0"/>
              </a:rPr>
              <a:pPr/>
              <a:t>17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12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2131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5A2649E-336A-42B5-AA2E-4F519F61548E}" type="slidenum">
              <a:rPr lang="en-US" altLang="en-US" sz="1200">
                <a:latin typeface="Calibri" pitchFamily="34" charset="0"/>
              </a:rPr>
              <a:pPr/>
              <a:t>20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97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----- Meeting Notes (3/3/16 09:40) -----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chancge PGG logo to SR823 version</a:t>
            </a: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D88F0047-2F78-498A-85C9-E89BF943F7FE}" type="slidenum">
              <a:rPr lang="en-US" altLang="en-US" sz="1200">
                <a:latin typeface="Calibri" pitchFamily="34" charset="0"/>
              </a:rPr>
              <a:pPr/>
              <a:t>2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11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E0F5EB28-631E-4422-BF8F-391ACF4AA27A}" type="slidenum">
              <a:rPr lang="en-US" altLang="en-US" sz="1200">
                <a:latin typeface="Calibri" pitchFamily="34" charset="0"/>
              </a:rPr>
              <a:pPr/>
              <a:t>21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0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33366" indent="-282064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8255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9557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30860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82162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33464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84766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36068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FFFB100-A4F0-49E0-A74F-929979DCCBB7}" type="slidenum">
              <a:rPr lang="en-US" altLang="en-US">
                <a:latin typeface="Calibri" pitchFamily="34" charset="0"/>
              </a:rPr>
              <a:pPr/>
              <a:t>22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33366" indent="-282064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8255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9557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30860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82162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33464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84766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36068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FFFB100-A4F0-49E0-A74F-929979DCCBB7}" type="slidenum">
              <a:rPr lang="en-US" altLang="en-US">
                <a:latin typeface="Calibri" pitchFamily="34" charset="0"/>
              </a:rPr>
              <a:pPr/>
              <a:t>24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018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39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7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CFE13A33-5D96-4576-B175-FBFA5B0A9634}" type="slidenum">
              <a:rPr lang="en-US" altLang="en-US" sz="1200">
                <a:latin typeface="Calibri" pitchFamily="34" charset="0"/>
              </a:rPr>
              <a:pPr/>
              <a:t>3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206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6757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16227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6487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13528" indent="-224325" defTabSz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69EA21FB-A268-4423-9534-5D598A8386C6}" type="slidenum">
              <a:rPr lang="en-US" altLang="en-US" sz="1200">
                <a:latin typeface="Calibri" pitchFamily="34" charset="0"/>
              </a:rPr>
              <a:pPr/>
              <a:t>4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22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16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85432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33366" indent="-282064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28255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579557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30860" indent="-225651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482162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33464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384766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36068" indent="-225651" defTabSz="4513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FFFB100-A4F0-49E0-A74F-929979DCCBB7}" type="slidenum">
              <a:rPr lang="en-US" altLang="en-US">
                <a:latin typeface="Calibri" pitchFamily="34" charset="0"/>
              </a:rPr>
              <a:pPr/>
              <a:t>7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E75EC-E80D-4DD1-9481-0E90115DF5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82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0089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3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99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77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3756" y="5367600"/>
            <a:ext cx="5937661" cy="723900"/>
          </a:xfrm>
        </p:spPr>
        <p:txBody>
          <a:bodyPr anchor="ctr">
            <a:noAutofit/>
          </a:bodyPr>
          <a:lstStyle>
            <a:lvl1pPr>
              <a:defRPr sz="32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93C1D62-E95F-4245-956D-C1D1748EFD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88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Headers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78320"/>
            <a:ext cx="8604250" cy="807059"/>
          </a:xfrm>
          <a:prstGeom prst="rect">
            <a:avLst/>
          </a:prstGeom>
          <a:noFill/>
        </p:spPr>
        <p:txBody>
          <a:bodyPr wrap="square" lIns="228600" rIns="228600" rtlCol="0" anchor="t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/>
                </a:solidFill>
                <a:latin typeface="Arial Narrow" pitchFamily="34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 err="1" smtClean="0"/>
              <a:t>Subheader</a:t>
            </a:r>
            <a:endParaRPr lang="en-US" dirty="0" smtClean="0"/>
          </a:p>
          <a:p>
            <a:pPr marL="0" lvl="0"/>
            <a:endParaRPr lang="en-US" dirty="0" smtClean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-11755" y="2085380"/>
            <a:ext cx="8616005" cy="1871281"/>
          </a:xfrm>
          <a:prstGeom prst="rect">
            <a:avLst/>
          </a:prstGeom>
        </p:spPr>
        <p:txBody>
          <a:bodyPr lIns="228600" rIns="22860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0" y="186267"/>
            <a:ext cx="8604250" cy="1164167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8604250" y="1"/>
            <a:ext cx="539750" cy="3172884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8604250" y="3172885"/>
            <a:ext cx="539750" cy="3685115"/>
          </a:xfrm>
          <a:prstGeom prst="rect">
            <a:avLst/>
          </a:prstGeom>
          <a:solidFill>
            <a:schemeClr val="accent1"/>
          </a:solidFill>
        </p:spPr>
        <p:txBody>
          <a:bodyPr vert="ver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Wingdings" pitchFamily="2" charset="2"/>
              <a:buNone/>
              <a:tabLst/>
              <a:defRPr sz="1400"/>
            </a:lvl1pPr>
          </a:lstStyle>
          <a:p>
            <a:r>
              <a:rPr lang="en-US" dirty="0" smtClean="0"/>
              <a:t>Picture or Color Block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56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7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3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9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38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1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27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5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B0087-D80F-4D27-B149-C58661A10031}" type="datetimeFigureOut">
              <a:rPr lang="en-US" smtClean="0"/>
              <a:t>3/8/2016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C8519-60B3-410D-AFF8-A318D0303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2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3.png"/><Relationship Id="rId1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image" Target="../media/image21.png"/><Relationship Id="rId1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1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4.png"/><Relationship Id="rId5" Type="http://schemas.openxmlformats.org/officeDocument/2006/relationships/image" Target="../media/image21.png"/><Relationship Id="rId15" Type="http://schemas.openxmlformats.org/officeDocument/2006/relationships/image" Target="../media/image24.gif"/><Relationship Id="rId10" Type="http://schemas.openxmlformats.org/officeDocument/2006/relationships/image" Target="../media/image29.png"/><Relationship Id="rId19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9300" y="288925"/>
            <a:ext cx="4914900" cy="542925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900" b="1" dirty="0" smtClean="0"/>
              <a:t>PROCUREMENT</a:t>
            </a:r>
            <a:r>
              <a:rPr lang="en-US" sz="3200" b="1" dirty="0" smtClean="0"/>
              <a:t> </a:t>
            </a:r>
            <a:r>
              <a:rPr lang="en-US" sz="2900" b="1" dirty="0" smtClean="0"/>
              <a:t>TIMEFRAME</a:t>
            </a:r>
            <a:endParaRPr lang="en-US" sz="2900" b="1" dirty="0"/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43BDA33C-5699-47F4-96EC-FD07790D724B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10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23555" name="Rectangle 9"/>
          <p:cNvSpPr>
            <a:spLocks noChangeArrowheads="1"/>
          </p:cNvSpPr>
          <p:nvPr/>
        </p:nvSpPr>
        <p:spPr bwMode="auto">
          <a:xfrm>
            <a:off x="438150" y="5257800"/>
            <a:ext cx="8253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6688" indent="-166688" defTabSz="912813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>
              <a:spcBef>
                <a:spcPts val="1200"/>
              </a:spcBef>
              <a:buClr>
                <a:srgbClr val="006666"/>
              </a:buClr>
              <a:buSzPct val="100000"/>
              <a:buFont typeface="Wingdings" pitchFamily="2" charset="2"/>
              <a:buChar char="§"/>
            </a:pPr>
            <a:r>
              <a:rPr lang="en-US" altLang="en-US">
                <a:solidFill>
                  <a:srgbClr val="000000"/>
                </a:solidFill>
              </a:rPr>
              <a:t>Total Duration – 3 years </a:t>
            </a:r>
          </a:p>
        </p:txBody>
      </p:sp>
      <p:pic>
        <p:nvPicPr>
          <p:cNvPr id="23556" name="Content Placeholder 1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3900" y="1311275"/>
            <a:ext cx="7681913" cy="3632200"/>
          </a:xfrm>
        </p:spPr>
      </p:pic>
    </p:spTree>
    <p:extLst>
      <p:ext uri="{BB962C8B-B14F-4D97-AF65-F5344CB8AC3E}">
        <p14:creationId xmlns:p14="http://schemas.microsoft.com/office/powerpoint/2010/main" val="15432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30200" y="1163638"/>
            <a:ext cx="6027738" cy="388449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ORGANIZATION</a:t>
            </a:r>
            <a:endParaRPr lang="en-US" sz="3200" b="1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2" name="Slide Number Placeholder 37"/>
          <p:cNvSpPr>
            <a:spLocks noGrp="1"/>
          </p:cNvSpPr>
          <p:nvPr>
            <p:ph type="sldNum" sz="quarter" idx="11"/>
          </p:nvPr>
        </p:nvSpPr>
        <p:spPr bwMode="auto">
          <a:xfrm>
            <a:off x="8058150" y="6470650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F02B70-0C24-45D0-9030-D10287D59BFD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11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grpSp>
        <p:nvGrpSpPr>
          <p:cNvPr id="7174" name="Group 87"/>
          <p:cNvGrpSpPr>
            <a:grpSpLocks/>
          </p:cNvGrpSpPr>
          <p:nvPr/>
        </p:nvGrpSpPr>
        <p:grpSpPr bwMode="auto">
          <a:xfrm>
            <a:off x="2927350" y="3551353"/>
            <a:ext cx="2278063" cy="1073150"/>
            <a:chOff x="3249939" y="4304917"/>
            <a:chExt cx="2616127" cy="1237977"/>
          </a:xfrm>
        </p:grpSpPr>
        <p:grpSp>
          <p:nvGrpSpPr>
            <p:cNvPr id="7229" name="Group 88"/>
            <p:cNvGrpSpPr>
              <a:grpSpLocks/>
            </p:cNvGrpSpPr>
            <p:nvPr/>
          </p:nvGrpSpPr>
          <p:grpSpPr bwMode="auto">
            <a:xfrm>
              <a:off x="3478529" y="4304917"/>
              <a:ext cx="2148399" cy="1191973"/>
              <a:chOff x="3369277" y="1935206"/>
              <a:chExt cx="2092411" cy="1106749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3368591" y="2157957"/>
                <a:ext cx="2093402" cy="884203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3368591" y="1935206"/>
                <a:ext cx="2093402" cy="234654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Operations &amp; Maintenance</a:t>
                </a:r>
              </a:p>
            </p:txBody>
          </p:sp>
        </p:grpSp>
        <p:sp>
          <p:nvSpPr>
            <p:cNvPr id="7230" name="TextBox 90"/>
            <p:cNvSpPr txBox="1">
              <a:spLocks noChangeArrowheads="1"/>
            </p:cNvSpPr>
            <p:nvPr/>
          </p:nvSpPr>
          <p:spPr bwMode="auto">
            <a:xfrm>
              <a:off x="3249939" y="5199292"/>
              <a:ext cx="2616127" cy="34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latin typeface="Arial" pitchFamily="34" charset="0"/>
                </a:rPr>
                <a:t>(Developer Self-Performance)</a:t>
              </a:r>
            </a:p>
          </p:txBody>
        </p:sp>
      </p:grpSp>
      <p:cxnSp>
        <p:nvCxnSpPr>
          <p:cNvPr id="97" name="Straight Arrow Connector 96"/>
          <p:cNvCxnSpPr>
            <a:stCxn id="63" idx="3"/>
          </p:cNvCxnSpPr>
          <p:nvPr/>
        </p:nvCxnSpPr>
        <p:spPr>
          <a:xfrm>
            <a:off x="2100822" y="2466975"/>
            <a:ext cx="134904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109" idx="3"/>
          </p:cNvCxnSpPr>
          <p:nvPr/>
        </p:nvCxnSpPr>
        <p:spPr>
          <a:xfrm flipH="1">
            <a:off x="5542192" y="2582070"/>
            <a:ext cx="156718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180" idx="2"/>
            <a:endCxn id="110" idx="0"/>
          </p:cNvCxnSpPr>
          <p:nvPr/>
        </p:nvCxnSpPr>
        <p:spPr>
          <a:xfrm>
            <a:off x="4484688" y="1552087"/>
            <a:ext cx="11342" cy="38307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175" y="717062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104"/>
          <p:cNvSpPr txBox="1">
            <a:spLocks noChangeArrowheads="1"/>
          </p:cNvSpPr>
          <p:nvPr/>
        </p:nvSpPr>
        <p:spPr bwMode="auto">
          <a:xfrm>
            <a:off x="3136900" y="1671902"/>
            <a:ext cx="1347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Public Private Agreement</a:t>
            </a:r>
          </a:p>
        </p:txBody>
      </p:sp>
      <p:sp>
        <p:nvSpPr>
          <p:cNvPr id="7183" name="TextBox 106"/>
          <p:cNvSpPr txBox="1">
            <a:spLocks noChangeArrowheads="1"/>
          </p:cNvSpPr>
          <p:nvPr/>
        </p:nvSpPr>
        <p:spPr bwMode="auto">
          <a:xfrm>
            <a:off x="2160296" y="2205994"/>
            <a:ext cx="1217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Financing Agreements</a:t>
            </a:r>
          </a:p>
        </p:txBody>
      </p:sp>
      <p:grpSp>
        <p:nvGrpSpPr>
          <p:cNvPr id="7184" name="Group 107"/>
          <p:cNvGrpSpPr>
            <a:grpSpLocks/>
          </p:cNvGrpSpPr>
          <p:nvPr/>
        </p:nvGrpSpPr>
        <p:grpSpPr bwMode="auto">
          <a:xfrm>
            <a:off x="3449867" y="1935163"/>
            <a:ext cx="2092325" cy="1022350"/>
            <a:chOff x="3369277" y="1940010"/>
            <a:chExt cx="2092411" cy="1021492"/>
          </a:xfrm>
        </p:grpSpPr>
        <p:sp>
          <p:nvSpPr>
            <p:cNvPr id="109" name="Rectangle 108"/>
            <p:cNvSpPr/>
            <p:nvPr/>
          </p:nvSpPr>
          <p:spPr>
            <a:xfrm>
              <a:off x="3369277" y="2211245"/>
              <a:ext cx="2092411" cy="75025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369277" y="1940010"/>
              <a:ext cx="2092411" cy="271235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Developer</a:t>
              </a:r>
            </a:p>
          </p:txBody>
        </p:sp>
      </p:grpSp>
      <p:cxnSp>
        <p:nvCxnSpPr>
          <p:cNvPr id="115" name="Elbow Connector 114"/>
          <p:cNvCxnSpPr>
            <a:stCxn id="93" idx="0"/>
            <a:endCxn id="109" idx="2"/>
          </p:cNvCxnSpPr>
          <p:nvPr/>
        </p:nvCxnSpPr>
        <p:spPr>
          <a:xfrm rot="5400000" flipH="1" flipV="1">
            <a:off x="3981904" y="3037228"/>
            <a:ext cx="593840" cy="43441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8" name="Group 116"/>
          <p:cNvGrpSpPr>
            <a:grpSpLocks/>
          </p:cNvGrpSpPr>
          <p:nvPr/>
        </p:nvGrpSpPr>
        <p:grpSpPr bwMode="auto">
          <a:xfrm>
            <a:off x="7109377" y="1531062"/>
            <a:ext cx="1660525" cy="1870075"/>
            <a:chOff x="7150252" y="2200811"/>
            <a:chExt cx="1661123" cy="1869346"/>
          </a:xfrm>
        </p:grpSpPr>
        <p:pic>
          <p:nvPicPr>
            <p:cNvPr id="7217" name="Picture 1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246803" y="3559071"/>
              <a:ext cx="1394831" cy="32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18" name="Group 118"/>
            <p:cNvGrpSpPr>
              <a:grpSpLocks/>
            </p:cNvGrpSpPr>
            <p:nvPr/>
          </p:nvGrpSpPr>
          <p:grpSpPr bwMode="auto">
            <a:xfrm>
              <a:off x="7150252" y="2200811"/>
              <a:ext cx="1661123" cy="1826664"/>
              <a:chOff x="3369277" y="1940011"/>
              <a:chExt cx="2092411" cy="2343665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3369277" y="2231162"/>
                <a:ext cx="2092411" cy="2052305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369277" y="1940011"/>
                <a:ext cx="2092411" cy="276898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Equity Members</a:t>
                </a:r>
              </a:p>
            </p:txBody>
          </p:sp>
        </p:grpSp>
        <p:pic>
          <p:nvPicPr>
            <p:cNvPr id="7219" name="Picture 1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637" y="2461637"/>
              <a:ext cx="904351" cy="44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0" name="TextBox 120"/>
            <p:cNvSpPr txBox="1">
              <a:spLocks noChangeArrowheads="1"/>
            </p:cNvSpPr>
            <p:nvPr/>
          </p:nvSpPr>
          <p:spPr bwMode="auto">
            <a:xfrm>
              <a:off x="7838661" y="2864575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  <p:sp>
          <p:nvSpPr>
            <p:cNvPr id="7221" name="TextBox 121"/>
            <p:cNvSpPr txBox="1">
              <a:spLocks noChangeArrowheads="1"/>
            </p:cNvSpPr>
            <p:nvPr/>
          </p:nvSpPr>
          <p:spPr bwMode="auto">
            <a:xfrm>
              <a:off x="7846308" y="3816241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20%</a:t>
              </a:r>
            </a:p>
          </p:txBody>
        </p:sp>
        <p:sp>
          <p:nvSpPr>
            <p:cNvPr id="7222" name="TextBox 122"/>
            <p:cNvSpPr txBox="1">
              <a:spLocks noChangeArrowheads="1"/>
            </p:cNvSpPr>
            <p:nvPr/>
          </p:nvSpPr>
          <p:spPr bwMode="auto">
            <a:xfrm>
              <a:off x="7838661" y="3339472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</p:grpSp>
      <p:pic>
        <p:nvPicPr>
          <p:cNvPr id="718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2391" y="2399506"/>
            <a:ext cx="12005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3" name="Group 116"/>
          <p:cNvGrpSpPr>
            <a:grpSpLocks/>
          </p:cNvGrpSpPr>
          <p:nvPr/>
        </p:nvGrpSpPr>
        <p:grpSpPr bwMode="auto">
          <a:xfrm>
            <a:off x="441885" y="2039938"/>
            <a:ext cx="1658937" cy="757237"/>
            <a:chOff x="7150252" y="2194949"/>
            <a:chExt cx="1660438" cy="1832363"/>
          </a:xfrm>
        </p:grpSpPr>
        <p:grpSp>
          <p:nvGrpSpPr>
            <p:cNvPr id="7210" name="Group 118"/>
            <p:cNvGrpSpPr>
              <a:grpSpLocks/>
            </p:cNvGrpSpPr>
            <p:nvPr/>
          </p:nvGrpSpPr>
          <p:grpSpPr bwMode="auto">
            <a:xfrm>
              <a:off x="7150252" y="2194949"/>
              <a:ext cx="1660438" cy="1832363"/>
              <a:chOff x="3369277" y="1932490"/>
              <a:chExt cx="2091548" cy="23509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369277" y="2233138"/>
                <a:ext cx="2091548" cy="205032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69277" y="1932490"/>
                <a:ext cx="2091548" cy="650585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Lenders</a:t>
                </a:r>
              </a:p>
            </p:txBody>
          </p:sp>
        </p:grpSp>
        <p:sp>
          <p:nvSpPr>
            <p:cNvPr id="7211" name="TextBox 120"/>
            <p:cNvSpPr txBox="1">
              <a:spLocks noChangeArrowheads="1"/>
            </p:cNvSpPr>
            <p:nvPr/>
          </p:nvSpPr>
          <p:spPr bwMode="auto">
            <a:xfrm>
              <a:off x="7756522" y="2858877"/>
              <a:ext cx="505449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TIFIA</a:t>
              </a:r>
            </a:p>
          </p:txBody>
        </p:sp>
        <p:sp>
          <p:nvSpPr>
            <p:cNvPr id="7212" name="TextBox 122"/>
            <p:cNvSpPr txBox="1">
              <a:spLocks noChangeArrowheads="1"/>
            </p:cNvSpPr>
            <p:nvPr/>
          </p:nvSpPr>
          <p:spPr bwMode="auto">
            <a:xfrm>
              <a:off x="7770398" y="3303283"/>
              <a:ext cx="548294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PAB’s</a:t>
              </a:r>
            </a:p>
          </p:txBody>
        </p:sp>
      </p:grpSp>
      <p:pic>
        <p:nvPicPr>
          <p:cNvPr id="7194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2563" y="2233331"/>
            <a:ext cx="2068320" cy="7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6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0421" y="3841733"/>
            <a:ext cx="1876299" cy="6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0728" y="1228642"/>
            <a:ext cx="916785" cy="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4" name="Group 128"/>
          <p:cNvGrpSpPr>
            <a:grpSpLocks/>
          </p:cNvGrpSpPr>
          <p:nvPr/>
        </p:nvGrpSpPr>
        <p:grpSpPr bwMode="auto">
          <a:xfrm>
            <a:off x="5503862" y="891566"/>
            <a:ext cx="1385887" cy="820738"/>
            <a:chOff x="3369277" y="1940010"/>
            <a:chExt cx="2092411" cy="1101945"/>
          </a:xfrm>
        </p:grpSpPr>
        <p:sp>
          <p:nvSpPr>
            <p:cNvPr id="73" name="Rectangle 72"/>
            <p:cNvSpPr/>
            <p:nvPr/>
          </p:nvSpPr>
          <p:spPr>
            <a:xfrm>
              <a:off x="3369277" y="2210701"/>
              <a:ext cx="2092411" cy="83125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69277" y="1940010"/>
              <a:ext cx="2092411" cy="27069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Quality Oversight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930775" y="1236270"/>
            <a:ext cx="577850" cy="476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9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76213" y="2247900"/>
            <a:ext cx="8732837" cy="1239838"/>
          </a:xfrm>
          <a:prstGeom prst="rect">
            <a:avLst/>
          </a:prstGeom>
          <a:solidFill>
            <a:srgbClr val="003333">
              <a:alpha val="10980"/>
            </a:srgbClr>
          </a:solidFill>
          <a:ln>
            <a:noFill/>
          </a:ln>
          <a:effectLst>
            <a:outerShdw blurRad="50800" dist="12700" dir="54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63513" y="3541713"/>
            <a:ext cx="8734425" cy="1851025"/>
          </a:xfrm>
          <a:prstGeom prst="rect">
            <a:avLst/>
          </a:prstGeom>
          <a:solidFill>
            <a:srgbClr val="FF0000">
              <a:alpha val="10980"/>
            </a:srgbClr>
          </a:solidFill>
          <a:ln>
            <a:noFill/>
          </a:ln>
          <a:effectLst>
            <a:outerShdw blurRad="50800" dist="12700" dir="54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603" name="Content Placeholder 11"/>
          <p:cNvSpPr>
            <a:spLocks noGrp="1"/>
          </p:cNvSpPr>
          <p:nvPr>
            <p:ph idx="1"/>
          </p:nvPr>
        </p:nvSpPr>
        <p:spPr>
          <a:xfrm>
            <a:off x="420688" y="621792"/>
            <a:ext cx="8318500" cy="5320221"/>
          </a:xfrm>
        </p:spPr>
        <p:txBody>
          <a:bodyPr/>
          <a:lstStyle/>
          <a:p>
            <a:pPr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n-US" altLang="en-US" dirty="0" smtClean="0"/>
              <a:t>           </a:t>
            </a:r>
            <a:r>
              <a:rPr lang="en-US" altLang="en-US" sz="2900" b="1" dirty="0" smtClean="0"/>
              <a:t>INFRASTRUCTURE PROCUREMENT IN THE US</a:t>
            </a:r>
          </a:p>
          <a:p>
            <a:pPr>
              <a:spcAft>
                <a:spcPct val="0"/>
              </a:spcAft>
            </a:pPr>
            <a:endParaRPr lang="en-US" altLang="en-US" dirty="0" smtClean="0"/>
          </a:p>
          <a:p>
            <a:pPr lvl="1">
              <a:spcAft>
                <a:spcPct val="0"/>
              </a:spcAft>
            </a:pPr>
            <a:endParaRPr lang="en-US" altLang="en-US" dirty="0" smtClean="0"/>
          </a:p>
          <a:p>
            <a:pPr lvl="1">
              <a:spcAft>
                <a:spcPct val="0"/>
              </a:spcAft>
            </a:pPr>
            <a:endParaRPr lang="en-US" altLang="en-US" dirty="0" smtClean="0"/>
          </a:p>
        </p:txBody>
      </p:sp>
      <p:sp>
        <p:nvSpPr>
          <p:cNvPr id="25604" name="Rectangle 17"/>
          <p:cNvSpPr>
            <a:spLocks noChangeArrowheads="1"/>
          </p:cNvSpPr>
          <p:nvPr/>
        </p:nvSpPr>
        <p:spPr bwMode="auto">
          <a:xfrm>
            <a:off x="163513" y="1539875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2000"/>
              <a:t>Traditionally:  </a:t>
            </a:r>
          </a:p>
          <a:p>
            <a:r>
              <a:rPr lang="en-US" altLang="en-US" sz="2000"/>
              <a:t>Design-Bid-Build (DBB)</a:t>
            </a:r>
          </a:p>
        </p:txBody>
      </p:sp>
      <p:sp>
        <p:nvSpPr>
          <p:cNvPr id="25605" name="Rectangle 18"/>
          <p:cNvSpPr>
            <a:spLocks noChangeArrowheads="1"/>
          </p:cNvSpPr>
          <p:nvPr/>
        </p:nvSpPr>
        <p:spPr bwMode="auto">
          <a:xfrm>
            <a:off x="3411538" y="1541463"/>
            <a:ext cx="2695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2000"/>
              <a:t>“Alternative Delivery”: </a:t>
            </a:r>
          </a:p>
          <a:p>
            <a:r>
              <a:rPr lang="en-US" altLang="en-US" sz="2000"/>
              <a:t>Design-Build (DB)</a:t>
            </a:r>
          </a:p>
        </p:txBody>
      </p:sp>
      <p:sp>
        <p:nvSpPr>
          <p:cNvPr id="25606" name="Rectangle 19"/>
          <p:cNvSpPr>
            <a:spLocks noChangeArrowheads="1"/>
          </p:cNvSpPr>
          <p:nvPr/>
        </p:nvSpPr>
        <p:spPr bwMode="auto">
          <a:xfrm>
            <a:off x="6461125" y="1527175"/>
            <a:ext cx="2278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2000"/>
              <a:t>Public Private </a:t>
            </a:r>
          </a:p>
          <a:p>
            <a:r>
              <a:rPr lang="en-US" altLang="en-US" sz="2000"/>
              <a:t>Partnership (P3)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63513" y="3516313"/>
            <a:ext cx="8734425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25513" y="2433638"/>
            <a:ext cx="1841500" cy="742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Fully Designed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25513" y="3992563"/>
            <a:ext cx="1841500" cy="742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Construction</a:t>
            </a:r>
          </a:p>
        </p:txBody>
      </p:sp>
      <p:sp>
        <p:nvSpPr>
          <p:cNvPr id="25610" name="TextBox 21"/>
          <p:cNvSpPr txBox="1">
            <a:spLocks noChangeArrowheads="1"/>
          </p:cNvSpPr>
          <p:nvPr/>
        </p:nvSpPr>
        <p:spPr bwMode="auto">
          <a:xfrm>
            <a:off x="163513" y="3141663"/>
            <a:ext cx="973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Public</a:t>
            </a:r>
          </a:p>
        </p:txBody>
      </p:sp>
      <p:sp>
        <p:nvSpPr>
          <p:cNvPr id="25611" name="TextBox 22"/>
          <p:cNvSpPr txBox="1">
            <a:spLocks noChangeArrowheads="1"/>
          </p:cNvSpPr>
          <p:nvPr/>
        </p:nvSpPr>
        <p:spPr bwMode="auto">
          <a:xfrm>
            <a:off x="176213" y="3541713"/>
            <a:ext cx="973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Private</a:t>
            </a:r>
          </a:p>
        </p:txBody>
      </p:sp>
      <p:cxnSp>
        <p:nvCxnSpPr>
          <p:cNvPr id="27" name="Straight Arrow Connector 26"/>
          <p:cNvCxnSpPr>
            <a:stCxn id="17" idx="2"/>
            <a:endCxn id="21" idx="0"/>
          </p:cNvCxnSpPr>
          <p:nvPr/>
        </p:nvCxnSpPr>
        <p:spPr>
          <a:xfrm rot="5400000">
            <a:off x="1439069" y="3585369"/>
            <a:ext cx="81597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587750" y="2433638"/>
            <a:ext cx="1839913" cy="742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Outline Specifications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587750" y="3992563"/>
            <a:ext cx="1839913" cy="742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Design and Construction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>
            <a:off x="4094956" y="3585369"/>
            <a:ext cx="8159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6461125" y="2435225"/>
            <a:ext cx="1839913" cy="7429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Performance Specifications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461125" y="3994150"/>
            <a:ext cx="1839913" cy="11874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Design, Construction, Operate, and Maintain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5400000">
            <a:off x="7001669" y="3585369"/>
            <a:ext cx="815975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619" name="TextBox 37"/>
          <p:cNvSpPr txBox="1">
            <a:spLocks noChangeArrowheads="1"/>
          </p:cNvSpPr>
          <p:nvPr/>
        </p:nvSpPr>
        <p:spPr bwMode="auto">
          <a:xfrm>
            <a:off x="150813" y="5392738"/>
            <a:ext cx="1325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Contract Length</a:t>
            </a:r>
          </a:p>
        </p:txBody>
      </p:sp>
      <p:sp>
        <p:nvSpPr>
          <p:cNvPr id="25620" name="TextBox 38"/>
          <p:cNvSpPr txBox="1">
            <a:spLocks noChangeArrowheads="1"/>
          </p:cNvSpPr>
          <p:nvPr/>
        </p:nvSpPr>
        <p:spPr bwMode="auto">
          <a:xfrm>
            <a:off x="1439863" y="5392738"/>
            <a:ext cx="1327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1-5 years</a:t>
            </a:r>
          </a:p>
        </p:txBody>
      </p:sp>
      <p:sp>
        <p:nvSpPr>
          <p:cNvPr id="25621" name="TextBox 39"/>
          <p:cNvSpPr txBox="1">
            <a:spLocks noChangeArrowheads="1"/>
          </p:cNvSpPr>
          <p:nvPr/>
        </p:nvSpPr>
        <p:spPr bwMode="auto">
          <a:xfrm>
            <a:off x="3840163" y="5392738"/>
            <a:ext cx="1325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1-5 years</a:t>
            </a:r>
          </a:p>
        </p:txBody>
      </p:sp>
      <p:sp>
        <p:nvSpPr>
          <p:cNvPr id="25622" name="TextBox 40"/>
          <p:cNvSpPr txBox="1">
            <a:spLocks noChangeArrowheads="1"/>
          </p:cNvSpPr>
          <p:nvPr/>
        </p:nvSpPr>
        <p:spPr bwMode="auto">
          <a:xfrm>
            <a:off x="6745288" y="5392738"/>
            <a:ext cx="155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r>
              <a:rPr lang="en-US" altLang="en-US" sz="1800"/>
              <a:t>20-30 years</a:t>
            </a:r>
          </a:p>
        </p:txBody>
      </p:sp>
    </p:spTree>
    <p:extLst>
      <p:ext uri="{BB962C8B-B14F-4D97-AF65-F5344CB8AC3E}">
        <p14:creationId xmlns:p14="http://schemas.microsoft.com/office/powerpoint/2010/main" val="94167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auto">
          <a:xfrm>
            <a:off x="3513674" y="1473715"/>
            <a:ext cx="4381500" cy="4381500"/>
          </a:xfrm>
          <a:prstGeom prst="ellipse">
            <a:avLst/>
          </a:prstGeom>
          <a:solidFill>
            <a:srgbClr val="598210">
              <a:alpha val="83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946689" y="1447255"/>
            <a:ext cx="4381500" cy="4381500"/>
          </a:xfrm>
          <a:prstGeom prst="ellipse">
            <a:avLst/>
          </a:prstGeom>
          <a:solidFill>
            <a:srgbClr val="18454C">
              <a:alpha val="71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32000" y="222250"/>
            <a:ext cx="4838700" cy="5429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900" dirty="0" smtClean="0"/>
              <a:t>Risk Sharing: </a:t>
            </a:r>
            <a:br>
              <a:rPr lang="en-US" sz="2900" dirty="0" smtClean="0"/>
            </a:br>
            <a:r>
              <a:rPr lang="en-US" sz="2900" dirty="0" smtClean="0"/>
              <a:t>DBB (Traditional)</a:t>
            </a:r>
            <a:endParaRPr lang="en-US" sz="2900" dirty="0"/>
          </a:p>
        </p:txBody>
      </p:sp>
      <p:sp>
        <p:nvSpPr>
          <p:cNvPr id="10" name="TextBox 9"/>
          <p:cNvSpPr txBox="1"/>
          <p:nvPr/>
        </p:nvSpPr>
        <p:spPr>
          <a:xfrm>
            <a:off x="2358503" y="1898642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78400" y="1898642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8818" y="2556923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SHARED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60531" y="2382303"/>
            <a:ext cx="2120900" cy="2893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Project interfaces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Right of </a:t>
            </a:r>
            <a:r>
              <a:rPr lang="en-GB" sz="1600" dirty="0" smtClean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Entry</a:t>
            </a:r>
          </a:p>
          <a:p>
            <a:pPr>
              <a:defRPr/>
            </a:pPr>
            <a:endParaRPr lang="en-GB" sz="11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Environmental &amp; Historical Artefacts</a:t>
            </a:r>
          </a:p>
          <a:p>
            <a:pPr>
              <a:defRPr/>
            </a:pPr>
            <a:endParaRPr lang="en-GB" sz="11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Geotechnical (site)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Technical (constr.)</a:t>
            </a:r>
          </a:p>
          <a:p>
            <a:pPr>
              <a:defRPr/>
            </a:pPr>
            <a:endParaRPr lang="en-GB" sz="11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Contractor Failures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03103" y="3080255"/>
            <a:ext cx="16637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Cost overrun</a:t>
            </a:r>
          </a:p>
          <a:p>
            <a:pPr algn="ctr"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 algn="ctr"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Quality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1220" y="3075493"/>
            <a:ext cx="21209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Site Construction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rPr>
              <a:t>Contractor Failures</a:t>
            </a:r>
          </a:p>
        </p:txBody>
      </p:sp>
      <p:sp>
        <p:nvSpPr>
          <p:cNvPr id="18" name="Rounded Rectangle 17"/>
          <p:cNvSpPr/>
          <p:nvPr/>
        </p:nvSpPr>
        <p:spPr bwMode="auto">
          <a:xfrm>
            <a:off x="1647829" y="2410881"/>
            <a:ext cx="18542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1661059" y="3901533"/>
            <a:ext cx="18542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1634602" y="4866203"/>
            <a:ext cx="18542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1647830" y="4396834"/>
            <a:ext cx="18542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3715818" y="3078667"/>
            <a:ext cx="13589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3715818" y="3574497"/>
            <a:ext cx="1358900" cy="355600"/>
          </a:xfrm>
          <a:prstGeom prst="roundRect">
            <a:avLst/>
          </a:prstGeom>
          <a:noFill/>
          <a:ln w="12700" cap="flat" cmpd="sng" algn="ctr">
            <a:solidFill>
              <a:schemeClr val="bg1">
                <a:alpha val="85001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09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>
            <a:off x="3619500" y="1354532"/>
            <a:ext cx="4381500" cy="4381500"/>
          </a:xfrm>
          <a:prstGeom prst="ellipse">
            <a:avLst/>
          </a:prstGeom>
          <a:solidFill>
            <a:srgbClr val="598210">
              <a:alpha val="83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>
              <a:solidFill>
                <a:srgbClr val="FF6600"/>
              </a:solidFill>
              <a:latin typeface="Tahoma" pitchFamily="34" charset="0"/>
              <a:ea typeface="+mn-ea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092200" y="1361034"/>
            <a:ext cx="4381500" cy="4381500"/>
          </a:xfrm>
          <a:prstGeom prst="ellipse">
            <a:avLst/>
          </a:prstGeom>
          <a:solidFill>
            <a:srgbClr val="18454C">
              <a:alpha val="71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en-GB" sz="1600" dirty="0">
              <a:solidFill>
                <a:srgbClr val="FF6600"/>
              </a:solidFill>
              <a:latin typeface="Tahoma" pitchFamily="34" charset="0"/>
              <a:ea typeface="+mn-ea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057400" y="222250"/>
            <a:ext cx="4864100" cy="5429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900" b="1" dirty="0" smtClean="0"/>
              <a:t>RISK SHARING: </a:t>
            </a:r>
            <a:br>
              <a:rPr lang="en-US" sz="2900" b="1" dirty="0" smtClean="0"/>
            </a:br>
            <a:r>
              <a:rPr lang="en-US" sz="2900" b="1" dirty="0" smtClean="0"/>
              <a:t>DBFOM (P3)</a:t>
            </a:r>
            <a:endParaRPr lang="en-US" sz="2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65904" y="1898643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</a:rPr>
              <a:t>PUBLIC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0682" y="1898643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</a:rPr>
              <a:t>PRIVATE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1100" y="2768600"/>
            <a:ext cx="1663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b="1" dirty="0">
                <a:solidFill>
                  <a:srgbClr val="FFFFFF"/>
                </a:solidFill>
                <a:latin typeface="Tahoma" pitchFamily="34" charset="0"/>
                <a:ea typeface="+mn-ea"/>
              </a:rPr>
              <a:t>SHARED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34044" y="2975480"/>
            <a:ext cx="21209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Right of Entry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Environmental &amp; Historical </a:t>
            </a:r>
            <a:r>
              <a:rPr lang="en-GB" sz="1600" dirty="0" err="1" smtClean="0">
                <a:solidFill>
                  <a:srgbClr val="FFFFFF"/>
                </a:solidFill>
                <a:latin typeface="Tahoma" pitchFamily="34" charset="0"/>
                <a:ea typeface="+mn-ea"/>
              </a:rPr>
              <a:t>Artifacts</a:t>
            </a: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11041" y="3261232"/>
            <a:ext cx="16637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Project interfaces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3700" y="2457450"/>
            <a:ext cx="23876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Geotechnical (site)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Site Construction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Technical (construction)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Cost overrun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Quality</a:t>
            </a:r>
          </a:p>
          <a:p>
            <a:pPr>
              <a:defRPr/>
            </a:pPr>
            <a:endParaRPr lang="en-GB" sz="1600" dirty="0">
              <a:solidFill>
                <a:srgbClr val="FFFFFF"/>
              </a:solidFill>
              <a:latin typeface="Tahoma" pitchFamily="34" charset="0"/>
              <a:ea typeface="+mn-ea"/>
            </a:endParaRPr>
          </a:p>
          <a:p>
            <a:pPr>
              <a:defRPr/>
            </a:pPr>
            <a:r>
              <a:rPr lang="en-GB" sz="1600" dirty="0">
                <a:solidFill>
                  <a:srgbClr val="FFFFFF"/>
                </a:solidFill>
                <a:latin typeface="Tahoma" pitchFamily="34" charset="0"/>
                <a:ea typeface="+mn-ea"/>
              </a:rPr>
              <a:t>Contractor Failures</a:t>
            </a:r>
          </a:p>
        </p:txBody>
      </p:sp>
    </p:spTree>
    <p:extLst>
      <p:ext uri="{BB962C8B-B14F-4D97-AF65-F5344CB8AC3E}">
        <p14:creationId xmlns:p14="http://schemas.microsoft.com/office/powerpoint/2010/main" val="13748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070100" y="274638"/>
            <a:ext cx="4864100" cy="4238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900" dirty="0" smtClean="0"/>
              <a:t>P3 Delivery Option</a:t>
            </a:r>
            <a:endParaRPr lang="en-US" sz="2900" dirty="0"/>
          </a:p>
        </p:txBody>
      </p:sp>
      <p:sp>
        <p:nvSpPr>
          <p:cNvPr id="45058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0" y="63817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0D57DE51-DF97-437B-A2AE-811D9100A677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15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51" name="Rounded Rectangle 50"/>
          <p:cNvSpPr>
            <a:spLocks noChangeArrowheads="1"/>
          </p:cNvSpPr>
          <p:nvPr/>
        </p:nvSpPr>
        <p:spPr bwMode="auto">
          <a:xfrm>
            <a:off x="3654425" y="1290638"/>
            <a:ext cx="1873250" cy="696912"/>
          </a:xfrm>
          <a:prstGeom prst="roundRect">
            <a:avLst>
              <a:gd name="adj" fmla="val 16667"/>
            </a:avLst>
          </a:prstGeom>
          <a:solidFill>
            <a:srgbClr val="28727E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Projects Sponsors</a:t>
            </a:r>
          </a:p>
        </p:txBody>
      </p:sp>
      <p:sp>
        <p:nvSpPr>
          <p:cNvPr id="59" name="Rounded Rectangle 58"/>
          <p:cNvSpPr>
            <a:spLocks noChangeArrowheads="1"/>
          </p:cNvSpPr>
          <p:nvPr/>
        </p:nvSpPr>
        <p:spPr bwMode="auto">
          <a:xfrm>
            <a:off x="928688" y="2546350"/>
            <a:ext cx="1873250" cy="477838"/>
          </a:xfrm>
          <a:prstGeom prst="roundRect">
            <a:avLst>
              <a:gd name="adj" fmla="val 16667"/>
            </a:avLst>
          </a:prstGeom>
          <a:solidFill>
            <a:srgbClr val="658B21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Government Subsidy</a:t>
            </a:r>
          </a:p>
        </p:txBody>
      </p:sp>
      <p:sp>
        <p:nvSpPr>
          <p:cNvPr id="63" name="Rounded Rectangle 62"/>
          <p:cNvSpPr>
            <a:spLocks noChangeArrowheads="1"/>
          </p:cNvSpPr>
          <p:nvPr/>
        </p:nvSpPr>
        <p:spPr bwMode="auto">
          <a:xfrm>
            <a:off x="3632200" y="2454275"/>
            <a:ext cx="1917700" cy="1460500"/>
          </a:xfrm>
          <a:prstGeom prst="roundRect">
            <a:avLst>
              <a:gd name="adj" fmla="val 16667"/>
            </a:avLst>
          </a:prstGeom>
          <a:solidFill>
            <a:srgbClr val="658B21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P3 Special Purpose Vehicle</a:t>
            </a:r>
          </a:p>
        </p:txBody>
      </p:sp>
      <p:sp>
        <p:nvSpPr>
          <p:cNvPr id="64" name="Rounded Rectangle 63"/>
          <p:cNvSpPr>
            <a:spLocks noChangeArrowheads="1"/>
          </p:cNvSpPr>
          <p:nvPr/>
        </p:nvSpPr>
        <p:spPr bwMode="auto">
          <a:xfrm>
            <a:off x="6386513" y="3344863"/>
            <a:ext cx="1871662" cy="477837"/>
          </a:xfrm>
          <a:prstGeom prst="roundRect">
            <a:avLst>
              <a:gd name="adj" fmla="val 16667"/>
            </a:avLst>
          </a:prstGeom>
          <a:solidFill>
            <a:srgbClr val="658B21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Private bank loan</a:t>
            </a:r>
          </a:p>
        </p:txBody>
      </p:sp>
      <p:sp>
        <p:nvSpPr>
          <p:cNvPr id="65" name="Rounded Rectangle 64"/>
          <p:cNvSpPr>
            <a:spLocks noChangeArrowheads="1"/>
          </p:cNvSpPr>
          <p:nvPr/>
        </p:nvSpPr>
        <p:spPr bwMode="auto">
          <a:xfrm>
            <a:off x="2236597" y="4425951"/>
            <a:ext cx="1873250" cy="560388"/>
          </a:xfrm>
          <a:prstGeom prst="roundRect">
            <a:avLst>
              <a:gd name="adj" fmla="val 16667"/>
            </a:avLst>
          </a:prstGeom>
          <a:solidFill>
            <a:srgbClr val="4C4B25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Operations &amp; Maintenance</a:t>
            </a:r>
          </a:p>
        </p:txBody>
      </p:sp>
      <p:sp>
        <p:nvSpPr>
          <p:cNvPr id="66" name="Rounded Rectangle 65"/>
          <p:cNvSpPr>
            <a:spLocks noChangeArrowheads="1"/>
          </p:cNvSpPr>
          <p:nvPr/>
        </p:nvSpPr>
        <p:spPr bwMode="auto">
          <a:xfrm>
            <a:off x="2236597" y="5287963"/>
            <a:ext cx="1873250" cy="560387"/>
          </a:xfrm>
          <a:prstGeom prst="roundRect">
            <a:avLst>
              <a:gd name="adj" fmla="val 16667"/>
            </a:avLst>
          </a:prstGeom>
          <a:solidFill>
            <a:srgbClr val="4C4B25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Local subcontractors</a:t>
            </a:r>
          </a:p>
        </p:txBody>
      </p:sp>
      <p:sp>
        <p:nvSpPr>
          <p:cNvPr id="67" name="Rounded Rectangle 66"/>
          <p:cNvSpPr>
            <a:spLocks noChangeArrowheads="1"/>
          </p:cNvSpPr>
          <p:nvPr/>
        </p:nvSpPr>
        <p:spPr bwMode="auto">
          <a:xfrm>
            <a:off x="5167351" y="4425950"/>
            <a:ext cx="1871663" cy="560388"/>
          </a:xfrm>
          <a:prstGeom prst="roundRect">
            <a:avLst>
              <a:gd name="adj" fmla="val 16667"/>
            </a:avLst>
          </a:prstGeom>
          <a:solidFill>
            <a:srgbClr val="4C4B25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Detailed Design &amp; Construction</a:t>
            </a:r>
          </a:p>
        </p:txBody>
      </p:sp>
      <p:sp>
        <p:nvSpPr>
          <p:cNvPr id="68" name="Rounded Rectangle 67"/>
          <p:cNvSpPr>
            <a:spLocks noChangeArrowheads="1"/>
          </p:cNvSpPr>
          <p:nvPr/>
        </p:nvSpPr>
        <p:spPr bwMode="auto">
          <a:xfrm>
            <a:off x="5167351" y="5287963"/>
            <a:ext cx="1871663" cy="560387"/>
          </a:xfrm>
          <a:prstGeom prst="roundRect">
            <a:avLst>
              <a:gd name="adj" fmla="val 16667"/>
            </a:avLst>
          </a:prstGeom>
          <a:solidFill>
            <a:srgbClr val="4C4B25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Local subcontractors</a:t>
            </a:r>
          </a:p>
        </p:txBody>
      </p:sp>
      <p:sp>
        <p:nvSpPr>
          <p:cNvPr id="69" name="Rounded Rectangle 68"/>
          <p:cNvSpPr>
            <a:spLocks noChangeArrowheads="1"/>
          </p:cNvSpPr>
          <p:nvPr/>
        </p:nvSpPr>
        <p:spPr bwMode="auto">
          <a:xfrm>
            <a:off x="6386513" y="2546350"/>
            <a:ext cx="1871662" cy="477838"/>
          </a:xfrm>
          <a:prstGeom prst="roundRect">
            <a:avLst>
              <a:gd name="adj" fmla="val 16667"/>
            </a:avLst>
          </a:prstGeom>
          <a:solidFill>
            <a:srgbClr val="658B21"/>
          </a:solidFill>
          <a:ln>
            <a:noFill/>
          </a:ln>
          <a:effectLst>
            <a:outerShdw blurRad="165100" dist="38100" dir="2700000" sx="100999" sy="100999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  <a:ea typeface="MS PGothic" charset="0"/>
                <a:cs typeface="MS PGothic" charset="0"/>
              </a:rPr>
              <a:t>Equity Investors</a:t>
            </a:r>
          </a:p>
        </p:txBody>
      </p:sp>
      <p:cxnSp>
        <p:nvCxnSpPr>
          <p:cNvPr id="76" name="Straight Arrow Connector 75"/>
          <p:cNvCxnSpPr>
            <a:stCxn id="63" idx="0"/>
            <a:endCxn id="51" idx="2"/>
          </p:cNvCxnSpPr>
          <p:nvPr/>
        </p:nvCxnSpPr>
        <p:spPr bwMode="auto">
          <a:xfrm rot="5400000" flipH="1" flipV="1">
            <a:off x="4357687" y="2220913"/>
            <a:ext cx="466725" cy="0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79" name="Straight Arrow Connector 78"/>
          <p:cNvCxnSpPr/>
          <p:nvPr/>
        </p:nvCxnSpPr>
        <p:spPr bwMode="auto">
          <a:xfrm>
            <a:off x="2806700" y="2768600"/>
            <a:ext cx="825500" cy="158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82" name="Straight Arrow Connector 81"/>
          <p:cNvCxnSpPr/>
          <p:nvPr/>
        </p:nvCxnSpPr>
        <p:spPr bwMode="auto">
          <a:xfrm>
            <a:off x="5562600" y="2768600"/>
            <a:ext cx="825500" cy="158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83" name="Straight Arrow Connector 82"/>
          <p:cNvCxnSpPr/>
          <p:nvPr/>
        </p:nvCxnSpPr>
        <p:spPr bwMode="auto">
          <a:xfrm>
            <a:off x="5562600" y="3581400"/>
            <a:ext cx="825500" cy="1588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84" name="Straight Arrow Connector 83"/>
          <p:cNvCxnSpPr>
            <a:stCxn id="66" idx="0"/>
            <a:endCxn id="65" idx="2"/>
          </p:cNvCxnSpPr>
          <p:nvPr/>
        </p:nvCxnSpPr>
        <p:spPr bwMode="auto">
          <a:xfrm flipV="1">
            <a:off x="3173222" y="4986339"/>
            <a:ext cx="0" cy="301624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87" name="Straight Arrow Connector 86"/>
          <p:cNvCxnSpPr>
            <a:stCxn id="68" idx="0"/>
            <a:endCxn id="67" idx="2"/>
          </p:cNvCxnSpPr>
          <p:nvPr/>
        </p:nvCxnSpPr>
        <p:spPr bwMode="auto">
          <a:xfrm flipV="1">
            <a:off x="6103183" y="4986338"/>
            <a:ext cx="0" cy="301625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  <a:alpha val="85000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95" name="Elbow Connector 94"/>
          <p:cNvCxnSpPr>
            <a:stCxn id="63" idx="2"/>
            <a:endCxn id="67" idx="0"/>
          </p:cNvCxnSpPr>
          <p:nvPr/>
        </p:nvCxnSpPr>
        <p:spPr bwMode="auto">
          <a:xfrm rot="16200000" flipH="1">
            <a:off x="5091529" y="3414295"/>
            <a:ext cx="511175" cy="1512133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tx1">
                <a:lumMod val="85000"/>
                <a:lumOff val="15000"/>
                <a:alpha val="85001"/>
              </a:schemeClr>
            </a:solidFill>
            <a:prstDash val="solid"/>
            <a:round/>
            <a:headEnd type="oval"/>
            <a:tailEnd type="oval"/>
          </a:ln>
          <a:effectLst/>
        </p:spPr>
      </p:cxnSp>
      <p:cxnSp>
        <p:nvCxnSpPr>
          <p:cNvPr id="98" name="Elbow Connector 97"/>
          <p:cNvCxnSpPr>
            <a:stCxn id="63" idx="2"/>
            <a:endCxn id="65" idx="0"/>
          </p:cNvCxnSpPr>
          <p:nvPr/>
        </p:nvCxnSpPr>
        <p:spPr bwMode="auto">
          <a:xfrm rot="5400000">
            <a:off x="3626548" y="3461449"/>
            <a:ext cx="511176" cy="1417828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chemeClr val="tx1">
                <a:lumMod val="85000"/>
                <a:lumOff val="15000"/>
                <a:alpha val="85001"/>
              </a:schemeClr>
            </a:solidFill>
            <a:prstDash val="solid"/>
            <a:round/>
            <a:headEnd type="oval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22963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ontent Placeholder 2"/>
          <p:cNvSpPr>
            <a:spLocks noGrp="1"/>
          </p:cNvSpPr>
          <p:nvPr>
            <p:ph idx="1"/>
          </p:nvPr>
        </p:nvSpPr>
        <p:spPr>
          <a:xfrm>
            <a:off x="267386" y="796074"/>
            <a:ext cx="8620125" cy="5367337"/>
          </a:xfrm>
        </p:spPr>
        <p:txBody>
          <a:bodyPr/>
          <a:lstStyle/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Developer prepares own design and construction specs – no ODOT design or specs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Developer builds DMF according to those criteria – performs own QA/QC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Developer gets 3 milestone payments during construction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After construction, Developer earns </a:t>
            </a:r>
            <a:r>
              <a:rPr lang="en-US" altLang="en-US" sz="1800" u="sng" dirty="0" smtClean="0"/>
              <a:t>fixed</a:t>
            </a:r>
            <a:r>
              <a:rPr lang="en-US" altLang="en-US" sz="1800" dirty="0" smtClean="0"/>
              <a:t> price Availability Payment for 35 years</a:t>
            </a:r>
          </a:p>
          <a:p>
            <a:pPr lvl="1" algn="just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Facility must perform to pre-established performance specifications</a:t>
            </a:r>
          </a:p>
          <a:p>
            <a:pPr lvl="1" algn="just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Monthly payment subject to Unavailability Deductions</a:t>
            </a:r>
          </a:p>
          <a:p>
            <a:pPr lvl="1" algn="just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Monthly payments subject to Non-Compliance Events deductions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Developer will “own” what they build for 35 years; any cost overruns or defects in the project are the responsibility of the Developer</a:t>
            </a:r>
          </a:p>
          <a:p>
            <a:pPr lvl="1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Developer will perform routine maintenance (e.g. roadside sweeping, mowing, </a:t>
            </a:r>
            <a:r>
              <a:rPr lang="en-US" altLang="en-US" sz="1800" dirty="0" err="1" smtClean="0"/>
              <a:t>etc</a:t>
            </a:r>
            <a:r>
              <a:rPr lang="en-US" altLang="en-US" sz="1800" dirty="0" smtClean="0"/>
              <a:t>) </a:t>
            </a:r>
          </a:p>
          <a:p>
            <a:pPr lvl="1" algn="just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Developer performs major rehab (e.g. pavement resurfacing, bridge repair, </a:t>
            </a:r>
            <a:r>
              <a:rPr lang="en-US" altLang="en-US" sz="1800" dirty="0" err="1" smtClean="0"/>
              <a:t>etc</a:t>
            </a:r>
            <a:r>
              <a:rPr lang="en-US" altLang="en-US" sz="1800" dirty="0" smtClean="0"/>
              <a:t>)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After 35 years of operations, developer hands back roadway to ODOT in a good condition or suffers deductions</a:t>
            </a:r>
          </a:p>
          <a:p>
            <a:pPr algn="just" eaLnBrk="1" hangingPunct="1">
              <a:spcAft>
                <a:spcPct val="0"/>
              </a:spcAft>
            </a:pPr>
            <a:r>
              <a:rPr lang="en-US" altLang="en-US" sz="1800" dirty="0" smtClean="0"/>
              <a:t>ODOT will perform Snow Plowing, Emergency Incident Response</a:t>
            </a:r>
          </a:p>
          <a:p>
            <a:pPr algn="just" eaLnBrk="1" hangingPunct="1">
              <a:spcBef>
                <a:spcPts val="600"/>
              </a:spcBef>
              <a:spcAft>
                <a:spcPct val="0"/>
              </a:spcAft>
            </a:pPr>
            <a:endParaRPr lang="en-US" altLang="en-US" sz="1800" dirty="0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0194" y="244721"/>
            <a:ext cx="6074508" cy="423496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en-US" altLang="en-US" sz="2900" b="1" cap="none" dirty="0" smtClean="0"/>
              <a:t>P3 – HOW IT WORKS ON SCI-823</a:t>
            </a:r>
          </a:p>
        </p:txBody>
      </p:sp>
    </p:spTree>
    <p:extLst>
      <p:ext uri="{BB962C8B-B14F-4D97-AF65-F5344CB8AC3E}">
        <p14:creationId xmlns:p14="http://schemas.microsoft.com/office/powerpoint/2010/main" val="40256625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30200" y="1163638"/>
            <a:ext cx="6027738" cy="388449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ORGANIZATION</a:t>
            </a:r>
            <a:endParaRPr lang="en-US" sz="3200" b="1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2" name="Slide Number Placeholder 37"/>
          <p:cNvSpPr>
            <a:spLocks noGrp="1"/>
          </p:cNvSpPr>
          <p:nvPr>
            <p:ph type="sldNum" sz="quarter" idx="11"/>
          </p:nvPr>
        </p:nvSpPr>
        <p:spPr bwMode="auto">
          <a:xfrm>
            <a:off x="8058150" y="6470650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F02B70-0C24-45D0-9030-D10287D59BFD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17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grpSp>
        <p:nvGrpSpPr>
          <p:cNvPr id="7173" name="Group 63"/>
          <p:cNvGrpSpPr>
            <a:grpSpLocks/>
          </p:cNvGrpSpPr>
          <p:nvPr/>
        </p:nvGrpSpPr>
        <p:grpSpPr bwMode="auto">
          <a:xfrm>
            <a:off x="763588" y="3551354"/>
            <a:ext cx="2201862" cy="1387475"/>
            <a:chOff x="2018271" y="4136765"/>
            <a:chExt cx="2871286" cy="1808909"/>
          </a:xfrm>
        </p:grpSpPr>
        <p:sp>
          <p:nvSpPr>
            <p:cNvPr id="72" name="Rectangle 71"/>
            <p:cNvSpPr/>
            <p:nvPr/>
          </p:nvSpPr>
          <p:spPr>
            <a:xfrm>
              <a:off x="2018271" y="4407894"/>
              <a:ext cx="2842304" cy="150052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018271" y="4136765"/>
              <a:ext cx="2842304" cy="271129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DB Joint Venture</a:t>
              </a:r>
            </a:p>
          </p:txBody>
        </p:sp>
        <p:pic>
          <p:nvPicPr>
            <p:cNvPr id="7235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062" y="4454247"/>
              <a:ext cx="1280469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86917" y="4933976"/>
              <a:ext cx="907105" cy="84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7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17703" y="5026155"/>
              <a:ext cx="1550251" cy="58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78"/>
            <p:cNvSpPr txBox="1">
              <a:spLocks noChangeArrowheads="1"/>
            </p:cNvSpPr>
            <p:nvPr/>
          </p:nvSpPr>
          <p:spPr bwMode="auto">
            <a:xfrm>
              <a:off x="4033728" y="455654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50%</a:t>
              </a:r>
            </a:p>
          </p:txBody>
        </p:sp>
        <p:sp>
          <p:nvSpPr>
            <p:cNvPr id="7239" name="TextBox 79"/>
            <p:cNvSpPr txBox="1">
              <a:spLocks noChangeArrowheads="1"/>
            </p:cNvSpPr>
            <p:nvPr/>
          </p:nvSpPr>
          <p:spPr bwMode="auto">
            <a:xfrm>
              <a:off x="212068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30%</a:t>
              </a:r>
            </a:p>
          </p:txBody>
        </p:sp>
        <p:sp>
          <p:nvSpPr>
            <p:cNvPr id="7240" name="TextBox 80"/>
            <p:cNvSpPr txBox="1">
              <a:spLocks noChangeArrowheads="1"/>
            </p:cNvSpPr>
            <p:nvPr/>
          </p:nvSpPr>
          <p:spPr bwMode="auto">
            <a:xfrm>
              <a:off x="431653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20%</a:t>
              </a:r>
            </a:p>
          </p:txBody>
        </p:sp>
      </p:grpSp>
      <p:grpSp>
        <p:nvGrpSpPr>
          <p:cNvPr id="7174" name="Group 87"/>
          <p:cNvGrpSpPr>
            <a:grpSpLocks/>
          </p:cNvGrpSpPr>
          <p:nvPr/>
        </p:nvGrpSpPr>
        <p:grpSpPr bwMode="auto">
          <a:xfrm>
            <a:off x="2927350" y="3551353"/>
            <a:ext cx="2278063" cy="1073150"/>
            <a:chOff x="3249939" y="4304917"/>
            <a:chExt cx="2616127" cy="1237977"/>
          </a:xfrm>
        </p:grpSpPr>
        <p:grpSp>
          <p:nvGrpSpPr>
            <p:cNvPr id="7229" name="Group 88"/>
            <p:cNvGrpSpPr>
              <a:grpSpLocks/>
            </p:cNvGrpSpPr>
            <p:nvPr/>
          </p:nvGrpSpPr>
          <p:grpSpPr bwMode="auto">
            <a:xfrm>
              <a:off x="3478529" y="4304917"/>
              <a:ext cx="2148399" cy="1191973"/>
              <a:chOff x="3369277" y="1935206"/>
              <a:chExt cx="2092411" cy="1106749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3368591" y="2157957"/>
                <a:ext cx="2093402" cy="884203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3368591" y="1935206"/>
                <a:ext cx="2093402" cy="234654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Operations &amp; Maintenance</a:t>
                </a:r>
              </a:p>
            </p:txBody>
          </p:sp>
        </p:grpSp>
        <p:sp>
          <p:nvSpPr>
            <p:cNvPr id="7230" name="TextBox 90"/>
            <p:cNvSpPr txBox="1">
              <a:spLocks noChangeArrowheads="1"/>
            </p:cNvSpPr>
            <p:nvPr/>
          </p:nvSpPr>
          <p:spPr bwMode="auto">
            <a:xfrm>
              <a:off x="3249939" y="5199292"/>
              <a:ext cx="2616127" cy="34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latin typeface="Arial" pitchFamily="34" charset="0"/>
                </a:rPr>
                <a:t>(Developer Self-Performance)</a:t>
              </a:r>
            </a:p>
          </p:txBody>
        </p:sp>
      </p:grpSp>
      <p:cxnSp>
        <p:nvCxnSpPr>
          <p:cNvPr id="97" name="Straight Arrow Connector 96"/>
          <p:cNvCxnSpPr>
            <a:stCxn id="63" idx="3"/>
          </p:cNvCxnSpPr>
          <p:nvPr/>
        </p:nvCxnSpPr>
        <p:spPr>
          <a:xfrm>
            <a:off x="2100822" y="2466975"/>
            <a:ext cx="134904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74" idx="0"/>
            <a:endCxn id="109" idx="2"/>
          </p:cNvCxnSpPr>
          <p:nvPr/>
        </p:nvCxnSpPr>
        <p:spPr>
          <a:xfrm rot="5400000" flipH="1" flipV="1">
            <a:off x="2877798" y="1933123"/>
            <a:ext cx="593841" cy="2642623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109" idx="3"/>
          </p:cNvCxnSpPr>
          <p:nvPr/>
        </p:nvCxnSpPr>
        <p:spPr>
          <a:xfrm flipH="1">
            <a:off x="5542192" y="2582070"/>
            <a:ext cx="156718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180" idx="2"/>
            <a:endCxn id="110" idx="0"/>
          </p:cNvCxnSpPr>
          <p:nvPr/>
        </p:nvCxnSpPr>
        <p:spPr>
          <a:xfrm>
            <a:off x="4484688" y="1552087"/>
            <a:ext cx="11342" cy="38307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175" y="717062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104"/>
          <p:cNvSpPr txBox="1">
            <a:spLocks noChangeArrowheads="1"/>
          </p:cNvSpPr>
          <p:nvPr/>
        </p:nvSpPr>
        <p:spPr bwMode="auto">
          <a:xfrm>
            <a:off x="3136900" y="1671902"/>
            <a:ext cx="1347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Public Private Agreement</a:t>
            </a:r>
          </a:p>
        </p:txBody>
      </p:sp>
      <p:sp>
        <p:nvSpPr>
          <p:cNvPr id="7182" name="TextBox 105"/>
          <p:cNvSpPr txBox="1">
            <a:spLocks noChangeArrowheads="1"/>
          </p:cNvSpPr>
          <p:nvPr/>
        </p:nvSpPr>
        <p:spPr bwMode="auto">
          <a:xfrm>
            <a:off x="1957388" y="3024732"/>
            <a:ext cx="8604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DB Agreement</a:t>
            </a:r>
          </a:p>
        </p:txBody>
      </p:sp>
      <p:sp>
        <p:nvSpPr>
          <p:cNvPr id="7183" name="TextBox 106"/>
          <p:cNvSpPr txBox="1">
            <a:spLocks noChangeArrowheads="1"/>
          </p:cNvSpPr>
          <p:nvPr/>
        </p:nvSpPr>
        <p:spPr bwMode="auto">
          <a:xfrm>
            <a:off x="2160296" y="2205994"/>
            <a:ext cx="1217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Financing Agreements</a:t>
            </a:r>
          </a:p>
        </p:txBody>
      </p:sp>
      <p:grpSp>
        <p:nvGrpSpPr>
          <p:cNvPr id="7184" name="Group 107"/>
          <p:cNvGrpSpPr>
            <a:grpSpLocks/>
          </p:cNvGrpSpPr>
          <p:nvPr/>
        </p:nvGrpSpPr>
        <p:grpSpPr bwMode="auto">
          <a:xfrm>
            <a:off x="3449867" y="1935163"/>
            <a:ext cx="2092325" cy="1022350"/>
            <a:chOff x="3369277" y="1940010"/>
            <a:chExt cx="2092411" cy="1021492"/>
          </a:xfrm>
        </p:grpSpPr>
        <p:sp>
          <p:nvSpPr>
            <p:cNvPr id="109" name="Rectangle 108"/>
            <p:cNvSpPr/>
            <p:nvPr/>
          </p:nvSpPr>
          <p:spPr>
            <a:xfrm>
              <a:off x="3369277" y="2211245"/>
              <a:ext cx="2092411" cy="75025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369277" y="1940010"/>
              <a:ext cx="2092411" cy="271235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Developer</a:t>
              </a:r>
            </a:p>
          </p:txBody>
        </p:sp>
      </p:grpSp>
      <p:cxnSp>
        <p:nvCxnSpPr>
          <p:cNvPr id="115" name="Elbow Connector 114"/>
          <p:cNvCxnSpPr>
            <a:stCxn id="93" idx="0"/>
            <a:endCxn id="109" idx="2"/>
          </p:cNvCxnSpPr>
          <p:nvPr/>
        </p:nvCxnSpPr>
        <p:spPr>
          <a:xfrm rot="5400000" flipH="1" flipV="1">
            <a:off x="3981904" y="3037228"/>
            <a:ext cx="593840" cy="43441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8" name="Group 116"/>
          <p:cNvGrpSpPr>
            <a:grpSpLocks/>
          </p:cNvGrpSpPr>
          <p:nvPr/>
        </p:nvGrpSpPr>
        <p:grpSpPr bwMode="auto">
          <a:xfrm>
            <a:off x="7109377" y="1531062"/>
            <a:ext cx="1660525" cy="1870075"/>
            <a:chOff x="7150252" y="2200811"/>
            <a:chExt cx="1661123" cy="1869346"/>
          </a:xfrm>
        </p:grpSpPr>
        <p:pic>
          <p:nvPicPr>
            <p:cNvPr id="7217" name="Picture 1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246803" y="3559071"/>
              <a:ext cx="1394831" cy="32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18" name="Group 118"/>
            <p:cNvGrpSpPr>
              <a:grpSpLocks/>
            </p:cNvGrpSpPr>
            <p:nvPr/>
          </p:nvGrpSpPr>
          <p:grpSpPr bwMode="auto">
            <a:xfrm>
              <a:off x="7150252" y="2200811"/>
              <a:ext cx="1661123" cy="1826664"/>
              <a:chOff x="3369277" y="1940011"/>
              <a:chExt cx="2092411" cy="2343665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3369277" y="2231162"/>
                <a:ext cx="2092411" cy="2052305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369277" y="1940011"/>
                <a:ext cx="2092411" cy="276898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Equity Members</a:t>
                </a:r>
              </a:p>
            </p:txBody>
          </p:sp>
        </p:grpSp>
        <p:pic>
          <p:nvPicPr>
            <p:cNvPr id="7219" name="Picture 1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637" y="2461637"/>
              <a:ext cx="904351" cy="44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0" name="TextBox 120"/>
            <p:cNvSpPr txBox="1">
              <a:spLocks noChangeArrowheads="1"/>
            </p:cNvSpPr>
            <p:nvPr/>
          </p:nvSpPr>
          <p:spPr bwMode="auto">
            <a:xfrm>
              <a:off x="7838661" y="2864575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  <p:sp>
          <p:nvSpPr>
            <p:cNvPr id="7221" name="TextBox 121"/>
            <p:cNvSpPr txBox="1">
              <a:spLocks noChangeArrowheads="1"/>
            </p:cNvSpPr>
            <p:nvPr/>
          </p:nvSpPr>
          <p:spPr bwMode="auto">
            <a:xfrm>
              <a:off x="7846308" y="3816241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20%</a:t>
              </a:r>
            </a:p>
          </p:txBody>
        </p:sp>
        <p:sp>
          <p:nvSpPr>
            <p:cNvPr id="7222" name="TextBox 122"/>
            <p:cNvSpPr txBox="1">
              <a:spLocks noChangeArrowheads="1"/>
            </p:cNvSpPr>
            <p:nvPr/>
          </p:nvSpPr>
          <p:spPr bwMode="auto">
            <a:xfrm>
              <a:off x="7838661" y="3339472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</p:grpSp>
      <p:pic>
        <p:nvPicPr>
          <p:cNvPr id="718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2391" y="2399506"/>
            <a:ext cx="12005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3" name="Group 116"/>
          <p:cNvGrpSpPr>
            <a:grpSpLocks/>
          </p:cNvGrpSpPr>
          <p:nvPr/>
        </p:nvGrpSpPr>
        <p:grpSpPr bwMode="auto">
          <a:xfrm>
            <a:off x="441885" y="2039938"/>
            <a:ext cx="1658937" cy="757237"/>
            <a:chOff x="7150252" y="2194949"/>
            <a:chExt cx="1660438" cy="1832363"/>
          </a:xfrm>
        </p:grpSpPr>
        <p:grpSp>
          <p:nvGrpSpPr>
            <p:cNvPr id="7210" name="Group 118"/>
            <p:cNvGrpSpPr>
              <a:grpSpLocks/>
            </p:cNvGrpSpPr>
            <p:nvPr/>
          </p:nvGrpSpPr>
          <p:grpSpPr bwMode="auto">
            <a:xfrm>
              <a:off x="7150252" y="2194949"/>
              <a:ext cx="1660438" cy="1832363"/>
              <a:chOff x="3369277" y="1932490"/>
              <a:chExt cx="2091548" cy="23509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369277" y="2233138"/>
                <a:ext cx="2091548" cy="205032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69277" y="1932490"/>
                <a:ext cx="2091548" cy="650585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Lenders</a:t>
                </a:r>
              </a:p>
            </p:txBody>
          </p:sp>
        </p:grpSp>
        <p:sp>
          <p:nvSpPr>
            <p:cNvPr id="7211" name="TextBox 120"/>
            <p:cNvSpPr txBox="1">
              <a:spLocks noChangeArrowheads="1"/>
            </p:cNvSpPr>
            <p:nvPr/>
          </p:nvSpPr>
          <p:spPr bwMode="auto">
            <a:xfrm>
              <a:off x="7756522" y="2858877"/>
              <a:ext cx="505449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TIFIA</a:t>
              </a:r>
            </a:p>
          </p:txBody>
        </p:sp>
        <p:sp>
          <p:nvSpPr>
            <p:cNvPr id="7212" name="TextBox 122"/>
            <p:cNvSpPr txBox="1">
              <a:spLocks noChangeArrowheads="1"/>
            </p:cNvSpPr>
            <p:nvPr/>
          </p:nvSpPr>
          <p:spPr bwMode="auto">
            <a:xfrm>
              <a:off x="7770398" y="3303283"/>
              <a:ext cx="548294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PAB’s</a:t>
              </a:r>
            </a:p>
          </p:txBody>
        </p:sp>
      </p:grpSp>
      <p:pic>
        <p:nvPicPr>
          <p:cNvPr id="7194" name="Pictur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2563" y="2233331"/>
            <a:ext cx="2068320" cy="7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6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0421" y="3841733"/>
            <a:ext cx="1876299" cy="6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0728" y="1228642"/>
            <a:ext cx="916785" cy="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4" name="Group 128"/>
          <p:cNvGrpSpPr>
            <a:grpSpLocks/>
          </p:cNvGrpSpPr>
          <p:nvPr/>
        </p:nvGrpSpPr>
        <p:grpSpPr bwMode="auto">
          <a:xfrm>
            <a:off x="5503862" y="891566"/>
            <a:ext cx="1385887" cy="820738"/>
            <a:chOff x="3369277" y="1940010"/>
            <a:chExt cx="2092411" cy="1101945"/>
          </a:xfrm>
        </p:grpSpPr>
        <p:sp>
          <p:nvSpPr>
            <p:cNvPr id="73" name="Rectangle 72"/>
            <p:cNvSpPr/>
            <p:nvPr/>
          </p:nvSpPr>
          <p:spPr>
            <a:xfrm>
              <a:off x="3369277" y="2210701"/>
              <a:ext cx="2092411" cy="83125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69277" y="1940010"/>
              <a:ext cx="2092411" cy="27069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Quality Oversight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930775" y="1236270"/>
            <a:ext cx="577850" cy="476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32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1"/>
          <p:cNvSpPr>
            <a:spLocks noGrp="1"/>
          </p:cNvSpPr>
          <p:nvPr>
            <p:ph idx="1"/>
          </p:nvPr>
        </p:nvSpPr>
        <p:spPr>
          <a:xfrm>
            <a:off x="340690" y="738429"/>
            <a:ext cx="8524875" cy="4923927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US" sz="2400" dirty="0" smtClean="0"/>
              <a:t>Largest single project ODOT has ever done ($429M) – First P3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16-mile, 4-lane, limited access highway through mountainous terrain of SE Ohio 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Bypasses 26 miles of US 23 and US 52, crossing NS and CSX Railroads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High fill embankments (&gt; 180’) and deep culverts (&gt; 170’)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Originally 3 phase construction – now one phase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Developer Maintained Facilities and Locally Maintained Facilities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Performance Based Specifications for DMF</a:t>
            </a:r>
          </a:p>
          <a:p>
            <a:pPr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5500" y="238125"/>
            <a:ext cx="4749800" cy="542925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PROJECT SCOPE</a:t>
            </a:r>
            <a:endParaRPr lang="en-US" sz="3200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0C2F3815-092A-40CB-BB96-7B41B02CE9DB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18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5"/>
          <p:cNvSpPr>
            <a:spLocks noGrp="1"/>
          </p:cNvSpPr>
          <p:nvPr>
            <p:ph idx="1"/>
          </p:nvPr>
        </p:nvSpPr>
        <p:spPr>
          <a:xfrm>
            <a:off x="319088" y="1514475"/>
            <a:ext cx="7643812" cy="5180013"/>
          </a:xfrm>
        </p:spPr>
        <p:txBody>
          <a:bodyPr/>
          <a:lstStyle/>
          <a:p>
            <a:pPr marL="233362" indent="0" algn="just"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r>
              <a:rPr lang="en-US" altLang="en-US" sz="1800" u="sng" dirty="0" smtClean="0"/>
              <a:t>GENERAL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Greenfield project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820,000 SY/340,000 TN of pavement 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5 interchanges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80+ Major Culverts</a:t>
            </a:r>
          </a:p>
          <a:p>
            <a:pPr marL="857250" lvl="1" algn="just">
              <a:spcAft>
                <a:spcPct val="0"/>
              </a:spcAft>
              <a:defRPr/>
            </a:pPr>
            <a:r>
              <a:rPr lang="en-US" altLang="en-US" sz="1400" dirty="0" smtClean="0"/>
              <a:t>Significant Expected Settlement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20M CY Excavation, 95% rock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+300,000 SF MSE Wall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21 Structures (Steel and Concrete)</a:t>
            </a:r>
          </a:p>
          <a:p>
            <a:pPr marL="400050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ODOT Preconstruction Activities</a:t>
            </a:r>
          </a:p>
          <a:p>
            <a:pPr marL="577850" lvl="1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Acquisition of ROW</a:t>
            </a:r>
          </a:p>
          <a:p>
            <a:pPr marL="577850" lvl="1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Tree clearing for Phase 1 of Project</a:t>
            </a:r>
          </a:p>
          <a:p>
            <a:pPr marL="577850" lvl="1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Removal of all </a:t>
            </a:r>
            <a:r>
              <a:rPr lang="en-US" altLang="en-US" sz="1800" dirty="0" smtClean="0"/>
              <a:t>structures </a:t>
            </a:r>
            <a:r>
              <a:rPr lang="en-US" altLang="en-US" sz="1800" dirty="0"/>
              <a:t>a</a:t>
            </a:r>
            <a:r>
              <a:rPr lang="en-US" altLang="en-US" sz="1800" dirty="0" smtClean="0"/>
              <a:t>nd </a:t>
            </a:r>
            <a:r>
              <a:rPr lang="en-US" altLang="en-US" sz="1800" dirty="0" smtClean="0"/>
              <a:t>gas station at SR 140</a:t>
            </a:r>
          </a:p>
          <a:p>
            <a:pPr marL="577850" lvl="1" algn="just">
              <a:spcBef>
                <a:spcPts val="500"/>
              </a:spcBef>
              <a:spcAft>
                <a:spcPct val="0"/>
              </a:spcAft>
              <a:defRPr/>
            </a:pPr>
            <a:r>
              <a:rPr lang="en-US" altLang="en-US" sz="1800" dirty="0" smtClean="0"/>
              <a:t>Relocation of AEP transmission lines</a:t>
            </a:r>
          </a:p>
          <a:p>
            <a:pPr marL="40005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None/>
              <a:defRPr/>
            </a:pPr>
            <a:endParaRPr lang="en-US" altLang="en-US" sz="11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88" y="1133475"/>
            <a:ext cx="8683625" cy="341313"/>
          </a:xfrm>
        </p:spPr>
        <p:txBody>
          <a:bodyPr>
            <a:noAutofit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Major Project Components  </a:t>
            </a:r>
            <a:endParaRPr lang="en-US" sz="3200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0485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C7EDB5A5-4409-4F87-81F3-FD0FDCE62EE7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19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pic>
        <p:nvPicPr>
          <p:cNvPr id="20486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425" y="1749425"/>
            <a:ext cx="4441825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5493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-771525"/>
            <a:ext cx="9147175" cy="6097588"/>
          </a:xfrm>
          <a:prstGeom prst="rect">
            <a:avLst/>
          </a:prstGeom>
          <a:solidFill>
            <a:schemeClr val="bg2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2611438"/>
            <a:ext cx="9144000" cy="1028700"/>
          </a:xfrm>
          <a:prstGeom prst="rect">
            <a:avLst/>
          </a:prstGeom>
          <a:solidFill>
            <a:schemeClr val="bg2">
              <a:alpha val="68000"/>
            </a:schemeClr>
          </a:solidFill>
        </p:spPr>
        <p:txBody>
          <a:bodyPr anchor="ctr">
            <a:normAutofit fontScale="85000" lnSpcReduction="2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accent3"/>
                </a:solidFill>
              </a:rPr>
              <a:t/>
            </a:r>
            <a:br>
              <a:rPr lang="en-US" sz="2600" dirty="0" smtClean="0">
                <a:solidFill>
                  <a:schemeClr val="accent3"/>
                </a:solidFill>
              </a:rPr>
            </a:br>
            <a:r>
              <a:rPr lang="en-US" sz="3500" dirty="0" smtClean="0">
                <a:solidFill>
                  <a:schemeClr val="tx1"/>
                </a:solidFill>
              </a:rPr>
              <a:t>Southern Ohio Veterans Memorial Highway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300" dirty="0" smtClean="0">
                <a:solidFill>
                  <a:schemeClr val="tx1"/>
                </a:solidFill>
              </a:rPr>
              <a:t>State Route 823</a:t>
            </a:r>
            <a:endParaRPr lang="en-US" sz="2300" dirty="0">
              <a:solidFill>
                <a:schemeClr val="tx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2200" dirty="0" smtClean="0">
              <a:solidFill>
                <a:schemeClr val="accent3"/>
              </a:solidFill>
            </a:endParaRPr>
          </a:p>
        </p:txBody>
      </p:sp>
      <p:pic>
        <p:nvPicPr>
          <p:cNvPr id="11268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053" y="5370555"/>
            <a:ext cx="35623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5312878"/>
            <a:ext cx="2435693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03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8B4028BA-A52E-4D0E-BC8D-47274C6F8BB9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20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grpSp>
        <p:nvGrpSpPr>
          <p:cNvPr id="50178" name="Group 58"/>
          <p:cNvGrpSpPr>
            <a:grpSpLocks/>
          </p:cNvGrpSpPr>
          <p:nvPr/>
        </p:nvGrpSpPr>
        <p:grpSpPr bwMode="auto">
          <a:xfrm>
            <a:off x="4067175" y="2800350"/>
            <a:ext cx="790575" cy="1778000"/>
            <a:chOff x="3890853" y="2395782"/>
            <a:chExt cx="791821" cy="1778284"/>
          </a:xfrm>
        </p:grpSpPr>
        <p:cxnSp>
          <p:nvCxnSpPr>
            <p:cNvPr id="69" name="Straight Connector 68"/>
            <p:cNvCxnSpPr/>
            <p:nvPr/>
          </p:nvCxnSpPr>
          <p:spPr>
            <a:xfrm>
              <a:off x="4262913" y="2681578"/>
              <a:ext cx="25440" cy="1492488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90" name="TextBox 69"/>
            <p:cNvSpPr txBox="1">
              <a:spLocks noChangeArrowheads="1"/>
            </p:cNvSpPr>
            <p:nvPr/>
          </p:nvSpPr>
          <p:spPr bwMode="auto">
            <a:xfrm>
              <a:off x="3890853" y="2395782"/>
              <a:ext cx="791821" cy="5874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Final Acceptance Date</a:t>
              </a:r>
            </a:p>
          </p:txBody>
        </p:sp>
      </p:grpSp>
      <p:sp>
        <p:nvSpPr>
          <p:cNvPr id="78" name="Right Arrow 77"/>
          <p:cNvSpPr/>
          <p:nvPr/>
        </p:nvSpPr>
        <p:spPr>
          <a:xfrm>
            <a:off x="3957638" y="3394075"/>
            <a:ext cx="4635500" cy="962025"/>
          </a:xfrm>
          <a:prstGeom prst="rightArrow">
            <a:avLst>
              <a:gd name="adj1" fmla="val 50000"/>
              <a:gd name="adj2" fmla="val 44060"/>
            </a:avLst>
          </a:prstGeom>
          <a:solidFill>
            <a:schemeClr val="accent3">
              <a:lumMod val="75000"/>
              <a:alpha val="71000"/>
            </a:schemeClr>
          </a:solidFill>
          <a:ln w="19050">
            <a:solidFill>
              <a:srgbClr val="8563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grpSp>
        <p:nvGrpSpPr>
          <p:cNvPr id="50180" name="Group 63"/>
          <p:cNvGrpSpPr>
            <a:grpSpLocks/>
          </p:cNvGrpSpPr>
          <p:nvPr/>
        </p:nvGrpSpPr>
        <p:grpSpPr bwMode="auto">
          <a:xfrm>
            <a:off x="277571" y="1392237"/>
            <a:ext cx="771525" cy="4388906"/>
            <a:chOff x="504536" y="1371909"/>
            <a:chExt cx="771525" cy="4388600"/>
          </a:xfrm>
        </p:grpSpPr>
        <p:sp>
          <p:nvSpPr>
            <p:cNvPr id="50207" name="TextBox 79"/>
            <p:cNvSpPr txBox="1">
              <a:spLocks noChangeArrowheads="1"/>
            </p:cNvSpPr>
            <p:nvPr/>
          </p:nvSpPr>
          <p:spPr bwMode="auto">
            <a:xfrm>
              <a:off x="507469" y="1371909"/>
              <a:ext cx="715223" cy="3428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000" tIns="36000" rIns="36000" bIns="36000"/>
            <a:lstStyle>
              <a:lvl1pPr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000"/>
                <a:t>Financial Close</a:t>
              </a:r>
            </a:p>
            <a:p>
              <a:pPr algn="ctr"/>
              <a:endParaRPr lang="en-US" altLang="en-US" sz="1000"/>
            </a:p>
          </p:txBody>
        </p:sp>
        <p:cxnSp>
          <p:nvCxnSpPr>
            <p:cNvPr id="81" name="Straight Connector 80"/>
            <p:cNvCxnSpPr>
              <a:stCxn id="50207" idx="2"/>
              <a:endCxn id="14383" idx="0"/>
            </p:cNvCxnSpPr>
            <p:nvPr/>
          </p:nvCxnSpPr>
          <p:spPr>
            <a:xfrm>
              <a:off x="865081" y="1714808"/>
              <a:ext cx="25218" cy="3801243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83" name="TextBox 81"/>
            <p:cNvSpPr txBox="1">
              <a:spLocks noChangeArrowheads="1"/>
            </p:cNvSpPr>
            <p:nvPr/>
          </p:nvSpPr>
          <p:spPr bwMode="auto">
            <a:xfrm>
              <a:off x="504536" y="5516051"/>
              <a:ext cx="771525" cy="2444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April</a:t>
              </a:r>
              <a:r>
                <a:rPr lang="en-US" altLang="en-US" sz="950" b="1" dirty="0" smtClean="0"/>
                <a:t> </a:t>
              </a:r>
              <a:r>
                <a:rPr lang="en-US" altLang="en-US" sz="950" dirty="0" smtClean="0"/>
                <a:t>2015</a:t>
              </a:r>
            </a:p>
          </p:txBody>
        </p:sp>
      </p:grpSp>
      <p:cxnSp>
        <p:nvCxnSpPr>
          <p:cNvPr id="83" name="Straight Arrow Connector 82"/>
          <p:cNvCxnSpPr/>
          <p:nvPr/>
        </p:nvCxnSpPr>
        <p:spPr>
          <a:xfrm>
            <a:off x="660400" y="5365750"/>
            <a:ext cx="3281363" cy="4763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182" name="Group 61"/>
          <p:cNvGrpSpPr>
            <a:grpSpLocks/>
          </p:cNvGrpSpPr>
          <p:nvPr/>
        </p:nvGrpSpPr>
        <p:grpSpPr bwMode="auto">
          <a:xfrm>
            <a:off x="8201025" y="1479550"/>
            <a:ext cx="790575" cy="4078288"/>
            <a:chOff x="7779303" y="1269342"/>
            <a:chExt cx="790575" cy="4383674"/>
          </a:xfrm>
        </p:grpSpPr>
        <p:sp>
          <p:nvSpPr>
            <p:cNvPr id="14379" name="TextBox 85"/>
            <p:cNvSpPr txBox="1">
              <a:spLocks noChangeArrowheads="1"/>
            </p:cNvSpPr>
            <p:nvPr/>
          </p:nvSpPr>
          <p:spPr bwMode="auto">
            <a:xfrm>
              <a:off x="7779303" y="1269342"/>
              <a:ext cx="790575" cy="4163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End of Term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Dec. 2053</a:t>
              </a:r>
            </a:p>
          </p:txBody>
        </p:sp>
        <p:cxnSp>
          <p:nvCxnSpPr>
            <p:cNvPr id="87" name="Straight Connector 86"/>
            <p:cNvCxnSpPr>
              <a:stCxn id="14379" idx="2"/>
            </p:cNvCxnSpPr>
            <p:nvPr/>
          </p:nvCxnSpPr>
          <p:spPr>
            <a:xfrm>
              <a:off x="8174591" y="1685697"/>
              <a:ext cx="1587" cy="3967319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183" name="TextBox 88"/>
          <p:cNvSpPr txBox="1">
            <a:spLocks noChangeArrowheads="1"/>
          </p:cNvSpPr>
          <p:nvPr/>
        </p:nvSpPr>
        <p:spPr bwMode="auto">
          <a:xfrm>
            <a:off x="344488" y="2214563"/>
            <a:ext cx="609600" cy="6588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000"/>
              <a:t>NTP: Design Work start</a:t>
            </a:r>
          </a:p>
        </p:txBody>
      </p:sp>
      <p:grpSp>
        <p:nvGrpSpPr>
          <p:cNvPr id="50184" name="Group 55"/>
          <p:cNvGrpSpPr>
            <a:grpSpLocks/>
          </p:cNvGrpSpPr>
          <p:nvPr/>
        </p:nvGrpSpPr>
        <p:grpSpPr bwMode="auto">
          <a:xfrm>
            <a:off x="1273175" y="2244725"/>
            <a:ext cx="1004888" cy="3534041"/>
            <a:chOff x="1636453" y="1747633"/>
            <a:chExt cx="914400" cy="3533826"/>
          </a:xfrm>
        </p:grpSpPr>
        <p:cxnSp>
          <p:nvCxnSpPr>
            <p:cNvPr id="91" name="Straight Connector 90"/>
            <p:cNvCxnSpPr>
              <a:stCxn id="50203" idx="2"/>
              <a:endCxn id="14378" idx="0"/>
            </p:cNvCxnSpPr>
            <p:nvPr/>
          </p:nvCxnSpPr>
          <p:spPr>
            <a:xfrm flipH="1">
              <a:off x="2085708" y="2114331"/>
              <a:ext cx="7945" cy="2944892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203" name="TextBox 91"/>
            <p:cNvSpPr txBox="1">
              <a:spLocks noChangeArrowheads="1"/>
            </p:cNvSpPr>
            <p:nvPr/>
          </p:nvSpPr>
          <p:spPr bwMode="auto">
            <a:xfrm>
              <a:off x="1636453" y="1747633"/>
              <a:ext cx="914400" cy="3666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000" tIns="36000" rIns="36000" bIns="36000"/>
            <a:lstStyle>
              <a:lvl1pPr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000"/>
                <a:t>Commencement of Construction</a:t>
              </a:r>
            </a:p>
          </p:txBody>
        </p:sp>
        <p:sp>
          <p:nvSpPr>
            <p:cNvPr id="14378" name="TextBox 92"/>
            <p:cNvSpPr txBox="1">
              <a:spLocks noChangeArrowheads="1"/>
            </p:cNvSpPr>
            <p:nvPr/>
          </p:nvSpPr>
          <p:spPr bwMode="auto">
            <a:xfrm>
              <a:off x="1729627" y="5059223"/>
              <a:ext cx="712163" cy="2222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June 2015</a:t>
              </a: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3814763" y="3746500"/>
            <a:ext cx="3962400" cy="24765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 algn="ctr">
              <a:defRPr/>
            </a:pPr>
            <a:r>
              <a:rPr lang="en-US" sz="1100" b="1" dirty="0">
                <a:solidFill>
                  <a:schemeClr val="bg1">
                    <a:lumMod val="95000"/>
                  </a:schemeClr>
                </a:solidFill>
                <a:latin typeface="Tw Cen MT"/>
                <a:ea typeface="+mn-ea"/>
              </a:rPr>
              <a:t>OPERATING PERIOD: 35 years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49288" y="3625850"/>
            <a:ext cx="3298825" cy="50165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50187" name="TextBox 95"/>
          <p:cNvSpPr txBox="1">
            <a:spLocks noChangeArrowheads="1"/>
          </p:cNvSpPr>
          <p:nvPr/>
        </p:nvSpPr>
        <p:spPr bwMode="auto">
          <a:xfrm>
            <a:off x="941388" y="3754438"/>
            <a:ext cx="28575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1100" b="1">
                <a:solidFill>
                  <a:srgbClr val="F2F2F2"/>
                </a:solidFill>
              </a:rPr>
              <a:t>CONSTRUCTION PERIOD: 3 years – 8 months </a:t>
            </a:r>
          </a:p>
        </p:txBody>
      </p:sp>
      <p:grpSp>
        <p:nvGrpSpPr>
          <p:cNvPr id="50188" name="Group 57"/>
          <p:cNvGrpSpPr>
            <a:grpSpLocks/>
          </p:cNvGrpSpPr>
          <p:nvPr/>
        </p:nvGrpSpPr>
        <p:grpSpPr bwMode="auto">
          <a:xfrm>
            <a:off x="3251200" y="2232025"/>
            <a:ext cx="1317625" cy="3324491"/>
            <a:chOff x="2792901" y="2163547"/>
            <a:chExt cx="1316646" cy="3598851"/>
          </a:xfrm>
        </p:grpSpPr>
        <p:sp>
          <p:nvSpPr>
            <p:cNvPr id="14374" name="TextBox 99"/>
            <p:cNvSpPr txBox="1">
              <a:spLocks noChangeArrowheads="1"/>
            </p:cNvSpPr>
            <p:nvPr/>
          </p:nvSpPr>
          <p:spPr bwMode="auto">
            <a:xfrm>
              <a:off x="2792901" y="2163547"/>
              <a:ext cx="1316646" cy="368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Substantial Completion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Date</a:t>
              </a:r>
            </a:p>
          </p:txBody>
        </p:sp>
        <p:cxnSp>
          <p:nvCxnSpPr>
            <p:cNvPr id="101" name="Straight Connector 100"/>
            <p:cNvCxnSpPr>
              <a:stCxn id="14374" idx="2"/>
            </p:cNvCxnSpPr>
            <p:nvPr/>
          </p:nvCxnSpPr>
          <p:spPr>
            <a:xfrm>
              <a:off x="3451224" y="2531957"/>
              <a:ext cx="20622" cy="3230441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Straight Arrow Connector 101"/>
          <p:cNvCxnSpPr/>
          <p:nvPr/>
        </p:nvCxnSpPr>
        <p:spPr>
          <a:xfrm>
            <a:off x="3938588" y="4441825"/>
            <a:ext cx="523875" cy="0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9" name="TextBox 102"/>
          <p:cNvSpPr txBox="1">
            <a:spLocks noChangeArrowheads="1"/>
          </p:cNvSpPr>
          <p:nvPr/>
        </p:nvSpPr>
        <p:spPr bwMode="auto">
          <a:xfrm>
            <a:off x="3924300" y="4217988"/>
            <a:ext cx="539750" cy="228600"/>
          </a:xfrm>
          <a:prstGeom prst="rect">
            <a:avLst/>
          </a:prstGeom>
          <a:noFill/>
          <a:ln>
            <a:noFill/>
          </a:ln>
          <a:extLst/>
        </p:spPr>
        <p:txBody>
          <a:bodyPr lIns="36000" tIns="36000" rIns="36000" bIns="36000"/>
          <a:lstStyle>
            <a:lvl1pPr eaLnBrk="0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itchFamily="34" charset="0"/>
              <a:buChar char=" "/>
              <a:defRPr sz="20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950" dirty="0" smtClean="0"/>
              <a:t>120 days</a:t>
            </a:r>
          </a:p>
        </p:txBody>
      </p:sp>
      <p:grpSp>
        <p:nvGrpSpPr>
          <p:cNvPr id="50191" name="Group 76"/>
          <p:cNvGrpSpPr>
            <a:grpSpLocks/>
          </p:cNvGrpSpPr>
          <p:nvPr/>
        </p:nvGrpSpPr>
        <p:grpSpPr bwMode="auto">
          <a:xfrm>
            <a:off x="7013575" y="2219325"/>
            <a:ext cx="1585913" cy="2420938"/>
            <a:chOff x="5714423" y="1260174"/>
            <a:chExt cx="1586116" cy="2420981"/>
          </a:xfrm>
        </p:grpSpPr>
        <p:grpSp>
          <p:nvGrpSpPr>
            <p:cNvPr id="50195" name="Group 60"/>
            <p:cNvGrpSpPr>
              <a:grpSpLocks/>
            </p:cNvGrpSpPr>
            <p:nvPr/>
          </p:nvGrpSpPr>
          <p:grpSpPr bwMode="auto">
            <a:xfrm>
              <a:off x="5714423" y="1260174"/>
              <a:ext cx="1190777" cy="2420981"/>
              <a:chOff x="6605241" y="1297120"/>
              <a:chExt cx="1190777" cy="2420981"/>
            </a:xfrm>
          </p:grpSpPr>
          <p:cxnSp>
            <p:nvCxnSpPr>
              <p:cNvPr id="108" name="Straight Connector 107"/>
              <p:cNvCxnSpPr>
                <a:stCxn id="14373" idx="2"/>
              </p:cNvCxnSpPr>
              <p:nvPr/>
            </p:nvCxnSpPr>
            <p:spPr>
              <a:xfrm flipH="1">
                <a:off x="7199042" y="1663840"/>
                <a:ext cx="1588" cy="2054261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73" name="TextBox 108"/>
              <p:cNvSpPr txBox="1">
                <a:spLocks noChangeArrowheads="1"/>
              </p:cNvSpPr>
              <p:nvPr/>
            </p:nvSpPr>
            <p:spPr bwMode="auto">
              <a:xfrm>
                <a:off x="6605241" y="1297120"/>
                <a:ext cx="1190777" cy="366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lIns="36000" tIns="36000" rIns="36000" bIns="36000"/>
              <a:lstStyle>
                <a:lvl1pPr eaLnBrk="0" hangingPunct="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2"/>
                  </a:buClr>
                  <a:buSzPct val="100000"/>
                  <a:buFont typeface="Tw Cen MT" pitchFamily="34" charset="0"/>
                  <a:buChar char=" "/>
                  <a:defRPr sz="20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6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2"/>
                  </a:buClr>
                  <a:buFont typeface="Wingdings 3" pitchFamily="18" charset="2"/>
                  <a:buChar char=""/>
                  <a:defRPr sz="1200">
                    <a:solidFill>
                      <a:schemeClr val="tx1"/>
                    </a:solidFill>
                    <a:latin typeface="Tw Cen MT" pitchFamily="34" charset="0"/>
                    <a:ea typeface="MS PGothic" pitchFamily="34" charset="-128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en-US" sz="950" dirty="0" smtClean="0"/>
                  <a:t>Funding of Handback Reserve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lang="en-US" altLang="en-US" sz="950" dirty="0" smtClean="0"/>
              </a:p>
            </p:txBody>
          </p:sp>
        </p:grpSp>
        <p:cxnSp>
          <p:nvCxnSpPr>
            <p:cNvPr id="106" name="Straight Arrow Connector 105"/>
            <p:cNvCxnSpPr/>
            <p:nvPr/>
          </p:nvCxnSpPr>
          <p:spPr>
            <a:xfrm flipV="1">
              <a:off x="6316163" y="3543040"/>
              <a:ext cx="984376" cy="0"/>
            </a:xfrm>
            <a:prstGeom prst="straightConnector1">
              <a:avLst/>
            </a:prstGeom>
            <a:ln w="3175">
              <a:solidFill>
                <a:schemeClr val="bg1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71" name="TextBox 106"/>
            <p:cNvSpPr txBox="1">
              <a:spLocks noChangeArrowheads="1"/>
            </p:cNvSpPr>
            <p:nvPr/>
          </p:nvSpPr>
          <p:spPr bwMode="auto">
            <a:xfrm>
              <a:off x="6484460" y="3352536"/>
              <a:ext cx="647783" cy="1905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36000" tIns="36000" rIns="36000" bIns="36000"/>
            <a:lstStyle>
              <a:lvl1pPr eaLnBrk="0" hangingPunct="0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2"/>
                </a:buClr>
                <a:buSzPct val="100000"/>
                <a:buFont typeface="Tw Cen MT" pitchFamily="34" charset="0"/>
                <a:buChar char=" "/>
                <a:defRPr sz="20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6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2"/>
                </a:buClr>
                <a:buFont typeface="Wingdings 3" pitchFamily="18" charset="2"/>
                <a:buChar char=""/>
                <a:defRPr sz="1200"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950" dirty="0" smtClean="0"/>
                <a:t>2 years</a:t>
              </a:r>
            </a:p>
          </p:txBody>
        </p:sp>
      </p:grpSp>
      <p:cxnSp>
        <p:nvCxnSpPr>
          <p:cNvPr id="110" name="Straight Arrow Connector 109"/>
          <p:cNvCxnSpPr/>
          <p:nvPr/>
        </p:nvCxnSpPr>
        <p:spPr>
          <a:xfrm>
            <a:off x="3957638" y="5365750"/>
            <a:ext cx="4662487" cy="0"/>
          </a:xfrm>
          <a:prstGeom prst="straightConnector1">
            <a:avLst/>
          </a:prstGeom>
          <a:ln w="3175"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63" name="TextBox 114"/>
          <p:cNvSpPr txBox="1">
            <a:spLocks noChangeArrowheads="1"/>
          </p:cNvSpPr>
          <p:nvPr/>
        </p:nvSpPr>
        <p:spPr bwMode="auto">
          <a:xfrm>
            <a:off x="3622941" y="5521320"/>
            <a:ext cx="642937" cy="222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6000" tIns="36000" rIns="36000" bIns="36000"/>
          <a:lstStyle>
            <a:lvl1pPr eaLnBrk="0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itchFamily="34" charset="0"/>
              <a:buChar char=" "/>
              <a:defRPr sz="20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950" dirty="0" smtClean="0"/>
              <a:t>Dec. 2018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2057400" y="209550"/>
            <a:ext cx="4813300" cy="542925"/>
          </a:xfrm>
          <a:prstGeom prst="rect">
            <a:avLst/>
          </a:prstGeom>
        </p:spPr>
        <p:txBody>
          <a:bodyPr anchor="ctr"/>
          <a:lstStyle>
            <a:lvl1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kern="1200" cap="all" spc="100">
                <a:solidFill>
                  <a:srgbClr val="191919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2pPr>
            <a:lvl3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3pPr>
            <a:lvl4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4pPr>
            <a:lvl5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5pPr>
            <a:lvl6pPr marL="4572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6pPr>
            <a:lvl7pPr marL="9144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7pPr>
            <a:lvl8pPr marL="13716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8pPr>
            <a:lvl9pPr marL="18288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9pPr>
          </a:lstStyle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en-US" sz="29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Project timeline</a:t>
            </a:r>
            <a:endParaRPr lang="en-US" sz="29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00A1DADB-312F-4A2F-8C7B-70A08E89B97A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21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32000" y="279400"/>
            <a:ext cx="4864100" cy="542925"/>
          </a:xfrm>
        </p:spPr>
        <p:txBody>
          <a:bodyPr>
            <a:noAutofit/>
          </a:bodyPr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en-US" sz="2900" dirty="0" smtClean="0">
                <a:solidFill>
                  <a:schemeClr val="tx1"/>
                </a:solidFill>
                <a:ea typeface="+mj-ea"/>
                <a:cs typeface="+mj-cs"/>
              </a:rPr>
              <a:t>CONSTRUCTION SCHEDULE</a:t>
            </a:r>
            <a:endParaRPr lang="en-US" sz="29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769225" y="1063574"/>
            <a:ext cx="0" cy="486410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01850" y="1063574"/>
            <a:ext cx="0" cy="486410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88050" y="1073099"/>
            <a:ext cx="0" cy="4854575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6" name="TextBox 3"/>
          <p:cNvSpPr txBox="1">
            <a:spLocks noChangeArrowheads="1"/>
          </p:cNvSpPr>
          <p:nvPr/>
        </p:nvSpPr>
        <p:spPr bwMode="auto">
          <a:xfrm>
            <a:off x="0" y="497389"/>
            <a:ext cx="8382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Financial Close</a:t>
            </a:r>
          </a:p>
        </p:txBody>
      </p:sp>
      <p:sp>
        <p:nvSpPr>
          <p:cNvPr id="56327" name="TextBox 23"/>
          <p:cNvSpPr txBox="1">
            <a:spLocks noChangeArrowheads="1"/>
          </p:cNvSpPr>
          <p:nvPr/>
        </p:nvSpPr>
        <p:spPr bwMode="auto">
          <a:xfrm>
            <a:off x="714375" y="488899"/>
            <a:ext cx="1387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/>
              <a:t>Commencement of Construction</a:t>
            </a:r>
          </a:p>
        </p:txBody>
      </p:sp>
      <p:sp>
        <p:nvSpPr>
          <p:cNvPr id="56328" name="TextBox 24"/>
          <p:cNvSpPr txBox="1">
            <a:spLocks noChangeArrowheads="1"/>
          </p:cNvSpPr>
          <p:nvPr/>
        </p:nvSpPr>
        <p:spPr bwMode="auto">
          <a:xfrm>
            <a:off x="1490663" y="2835224"/>
            <a:ext cx="1960562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Culverts</a:t>
            </a:r>
          </a:p>
        </p:txBody>
      </p:sp>
      <p:sp>
        <p:nvSpPr>
          <p:cNvPr id="56329" name="TextBox 25"/>
          <p:cNvSpPr txBox="1">
            <a:spLocks noChangeArrowheads="1"/>
          </p:cNvSpPr>
          <p:nvPr/>
        </p:nvSpPr>
        <p:spPr bwMode="auto">
          <a:xfrm>
            <a:off x="2016125" y="3332112"/>
            <a:ext cx="1844675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Excavation – Segment 1</a:t>
            </a:r>
          </a:p>
        </p:txBody>
      </p:sp>
      <p:sp>
        <p:nvSpPr>
          <p:cNvPr id="56330" name="TextBox 33"/>
          <p:cNvSpPr txBox="1">
            <a:spLocks noChangeArrowheads="1"/>
          </p:cNvSpPr>
          <p:nvPr/>
        </p:nvSpPr>
        <p:spPr bwMode="auto">
          <a:xfrm>
            <a:off x="6518275" y="5573662"/>
            <a:ext cx="1250950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Finishes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30188" y="1663649"/>
            <a:ext cx="8610600" cy="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96875" y="1063574"/>
            <a:ext cx="0" cy="486410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393825" y="1063574"/>
            <a:ext cx="0" cy="486410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4" name="TextBox 61"/>
          <p:cNvSpPr txBox="1">
            <a:spLocks noChangeArrowheads="1"/>
          </p:cNvSpPr>
          <p:nvPr/>
        </p:nvSpPr>
        <p:spPr bwMode="auto">
          <a:xfrm>
            <a:off x="7273925" y="471437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/>
              <a:t>Substantial Completion</a:t>
            </a:r>
          </a:p>
        </p:txBody>
      </p:sp>
      <p:sp>
        <p:nvSpPr>
          <p:cNvPr id="56335" name="TextBox 64"/>
          <p:cNvSpPr txBox="1">
            <a:spLocks noChangeArrowheads="1"/>
          </p:cNvSpPr>
          <p:nvPr/>
        </p:nvSpPr>
        <p:spPr bwMode="auto">
          <a:xfrm>
            <a:off x="8242300" y="447117"/>
            <a:ext cx="90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Final Acceptance</a:t>
            </a: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8683625" y="1063574"/>
            <a:ext cx="0" cy="4864100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7" name="TextBox 94"/>
          <p:cNvSpPr txBox="1">
            <a:spLocks noChangeArrowheads="1"/>
          </p:cNvSpPr>
          <p:nvPr/>
        </p:nvSpPr>
        <p:spPr bwMode="auto">
          <a:xfrm>
            <a:off x="396875" y="1830337"/>
            <a:ext cx="3536950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56338" name="TextBox 24"/>
          <p:cNvSpPr txBox="1">
            <a:spLocks noChangeArrowheads="1"/>
          </p:cNvSpPr>
          <p:nvPr/>
        </p:nvSpPr>
        <p:spPr bwMode="auto">
          <a:xfrm>
            <a:off x="396875" y="2168474"/>
            <a:ext cx="1704975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Utilities</a:t>
            </a:r>
          </a:p>
        </p:txBody>
      </p:sp>
      <p:sp>
        <p:nvSpPr>
          <p:cNvPr id="56339" name="TextBox 25"/>
          <p:cNvSpPr txBox="1">
            <a:spLocks noChangeArrowheads="1"/>
          </p:cNvSpPr>
          <p:nvPr/>
        </p:nvSpPr>
        <p:spPr bwMode="auto">
          <a:xfrm>
            <a:off x="2016125" y="5173612"/>
            <a:ext cx="4816475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Structures</a:t>
            </a:r>
          </a:p>
        </p:txBody>
      </p:sp>
      <p:sp>
        <p:nvSpPr>
          <p:cNvPr id="56340" name="TextBox 33"/>
          <p:cNvSpPr txBox="1">
            <a:spLocks noChangeArrowheads="1"/>
          </p:cNvSpPr>
          <p:nvPr/>
        </p:nvSpPr>
        <p:spPr bwMode="auto">
          <a:xfrm>
            <a:off x="1498600" y="2505024"/>
            <a:ext cx="1144588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Wick Drains</a:t>
            </a:r>
          </a:p>
        </p:txBody>
      </p:sp>
      <p:sp>
        <p:nvSpPr>
          <p:cNvPr id="56341" name="TextBox 25"/>
          <p:cNvSpPr txBox="1">
            <a:spLocks noChangeArrowheads="1"/>
          </p:cNvSpPr>
          <p:nvPr/>
        </p:nvSpPr>
        <p:spPr bwMode="auto">
          <a:xfrm>
            <a:off x="1562100" y="3630562"/>
            <a:ext cx="4322763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Excavation – Segment 2</a:t>
            </a:r>
          </a:p>
        </p:txBody>
      </p:sp>
      <p:sp>
        <p:nvSpPr>
          <p:cNvPr id="56342" name="TextBox 25"/>
          <p:cNvSpPr txBox="1">
            <a:spLocks noChangeArrowheads="1"/>
          </p:cNvSpPr>
          <p:nvPr/>
        </p:nvSpPr>
        <p:spPr bwMode="auto">
          <a:xfrm>
            <a:off x="1562100" y="3930599"/>
            <a:ext cx="3638550" cy="214313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Excavation – Segment 3</a:t>
            </a:r>
          </a:p>
        </p:txBody>
      </p:sp>
      <p:sp>
        <p:nvSpPr>
          <p:cNvPr id="56343" name="TextBox 25"/>
          <p:cNvSpPr txBox="1">
            <a:spLocks noChangeArrowheads="1"/>
          </p:cNvSpPr>
          <p:nvPr/>
        </p:nvSpPr>
        <p:spPr bwMode="auto">
          <a:xfrm>
            <a:off x="1966913" y="4221112"/>
            <a:ext cx="3444875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Excavation – Segment 4</a:t>
            </a:r>
          </a:p>
        </p:txBody>
      </p:sp>
      <p:sp>
        <p:nvSpPr>
          <p:cNvPr id="56344" name="TextBox 31"/>
          <p:cNvSpPr txBox="1">
            <a:spLocks noChangeArrowheads="1"/>
          </p:cNvSpPr>
          <p:nvPr/>
        </p:nvSpPr>
        <p:spPr bwMode="auto">
          <a:xfrm>
            <a:off x="3933825" y="4775149"/>
            <a:ext cx="3449638" cy="215900"/>
          </a:xfrm>
          <a:prstGeom prst="rect">
            <a:avLst/>
          </a:prstGeom>
          <a:solidFill>
            <a:srgbClr val="0078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en-US" sz="800" i="1">
                <a:solidFill>
                  <a:schemeClr val="bg1"/>
                </a:solidFill>
              </a:rPr>
              <a:t>Pavement 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4003675" y="1039762"/>
            <a:ext cx="0" cy="4887912"/>
          </a:xfrm>
          <a:prstGeom prst="line">
            <a:avLst/>
          </a:prstGeom>
          <a:ln w="25400">
            <a:solidFill>
              <a:srgbClr val="00787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46" name="TextBox 55"/>
          <p:cNvSpPr txBox="1">
            <a:spLocks noChangeArrowheads="1"/>
          </p:cNvSpPr>
          <p:nvPr/>
        </p:nvSpPr>
        <p:spPr bwMode="auto">
          <a:xfrm>
            <a:off x="0" y="832327"/>
            <a:ext cx="839788" cy="230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April 2015</a:t>
            </a:r>
          </a:p>
        </p:txBody>
      </p:sp>
      <p:sp>
        <p:nvSpPr>
          <p:cNvPr id="56347" name="TextBox 56"/>
          <p:cNvSpPr txBox="1">
            <a:spLocks noChangeArrowheads="1"/>
          </p:cNvSpPr>
          <p:nvPr/>
        </p:nvSpPr>
        <p:spPr bwMode="auto">
          <a:xfrm>
            <a:off x="1682750" y="827031"/>
            <a:ext cx="841375" cy="231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2016</a:t>
            </a:r>
          </a:p>
        </p:txBody>
      </p:sp>
      <p:sp>
        <p:nvSpPr>
          <p:cNvPr id="56348" name="TextBox 57"/>
          <p:cNvSpPr txBox="1">
            <a:spLocks noChangeArrowheads="1"/>
          </p:cNvSpPr>
          <p:nvPr/>
        </p:nvSpPr>
        <p:spPr bwMode="auto">
          <a:xfrm>
            <a:off x="3596216" y="833911"/>
            <a:ext cx="841375" cy="230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2017</a:t>
            </a:r>
          </a:p>
        </p:txBody>
      </p:sp>
      <p:sp>
        <p:nvSpPr>
          <p:cNvPr id="56349" name="TextBox 58"/>
          <p:cNvSpPr txBox="1">
            <a:spLocks noChangeArrowheads="1"/>
          </p:cNvSpPr>
          <p:nvPr/>
        </p:nvSpPr>
        <p:spPr bwMode="auto">
          <a:xfrm>
            <a:off x="5567363" y="825444"/>
            <a:ext cx="841375" cy="231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2018</a:t>
            </a:r>
          </a:p>
        </p:txBody>
      </p:sp>
      <p:sp>
        <p:nvSpPr>
          <p:cNvPr id="56350" name="TextBox 59"/>
          <p:cNvSpPr txBox="1">
            <a:spLocks noChangeArrowheads="1"/>
          </p:cNvSpPr>
          <p:nvPr/>
        </p:nvSpPr>
        <p:spPr bwMode="auto">
          <a:xfrm>
            <a:off x="7367056" y="837086"/>
            <a:ext cx="839788" cy="231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Dec 2018</a:t>
            </a:r>
          </a:p>
        </p:txBody>
      </p:sp>
      <p:sp>
        <p:nvSpPr>
          <p:cNvPr id="56351" name="TextBox 60"/>
          <p:cNvSpPr txBox="1">
            <a:spLocks noChangeArrowheads="1"/>
          </p:cNvSpPr>
          <p:nvPr/>
        </p:nvSpPr>
        <p:spPr bwMode="auto">
          <a:xfrm>
            <a:off x="8302625" y="814357"/>
            <a:ext cx="841375" cy="2301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April 2019</a:t>
            </a:r>
          </a:p>
        </p:txBody>
      </p:sp>
      <p:sp>
        <p:nvSpPr>
          <p:cNvPr id="56352" name="TextBox 61"/>
          <p:cNvSpPr txBox="1">
            <a:spLocks noChangeArrowheads="1"/>
          </p:cNvSpPr>
          <p:nvPr/>
        </p:nvSpPr>
        <p:spPr bwMode="auto">
          <a:xfrm>
            <a:off x="991129" y="825448"/>
            <a:ext cx="841375" cy="231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 defTabSz="914400" eaLnBrk="1" hangingPunct="1"/>
            <a:r>
              <a:rPr lang="en-US" altLang="en-US" sz="900" dirty="0"/>
              <a:t>June 2015</a:t>
            </a:r>
          </a:p>
        </p:txBody>
      </p:sp>
    </p:spTree>
    <p:extLst>
      <p:ext uri="{BB962C8B-B14F-4D97-AF65-F5344CB8AC3E}">
        <p14:creationId xmlns:p14="http://schemas.microsoft.com/office/powerpoint/2010/main" val="4610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30200" y="1163638"/>
            <a:ext cx="6027738" cy="388449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ORGANIZATION</a:t>
            </a:r>
            <a:endParaRPr lang="en-US" sz="3200" b="1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2" name="Slide Number Placeholder 37"/>
          <p:cNvSpPr>
            <a:spLocks noGrp="1"/>
          </p:cNvSpPr>
          <p:nvPr>
            <p:ph type="sldNum" sz="quarter" idx="11"/>
          </p:nvPr>
        </p:nvSpPr>
        <p:spPr bwMode="auto">
          <a:xfrm>
            <a:off x="8058150" y="6470650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F02B70-0C24-45D0-9030-D10287D59BFD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22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grpSp>
        <p:nvGrpSpPr>
          <p:cNvPr id="7173" name="Group 63"/>
          <p:cNvGrpSpPr>
            <a:grpSpLocks/>
          </p:cNvGrpSpPr>
          <p:nvPr/>
        </p:nvGrpSpPr>
        <p:grpSpPr bwMode="auto">
          <a:xfrm>
            <a:off x="763588" y="3551354"/>
            <a:ext cx="2201862" cy="1387475"/>
            <a:chOff x="2018271" y="4136765"/>
            <a:chExt cx="2871286" cy="1808909"/>
          </a:xfrm>
        </p:grpSpPr>
        <p:sp>
          <p:nvSpPr>
            <p:cNvPr id="72" name="Rectangle 71"/>
            <p:cNvSpPr/>
            <p:nvPr/>
          </p:nvSpPr>
          <p:spPr>
            <a:xfrm>
              <a:off x="2018271" y="4407894"/>
              <a:ext cx="2842304" cy="150052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018271" y="4136765"/>
              <a:ext cx="2842304" cy="271129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DB Joint Venture</a:t>
              </a:r>
            </a:p>
          </p:txBody>
        </p:sp>
        <p:pic>
          <p:nvPicPr>
            <p:cNvPr id="7235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062" y="4454247"/>
              <a:ext cx="1280469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86917" y="4933976"/>
              <a:ext cx="907105" cy="84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7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17703" y="5026155"/>
              <a:ext cx="1550251" cy="58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78"/>
            <p:cNvSpPr txBox="1">
              <a:spLocks noChangeArrowheads="1"/>
            </p:cNvSpPr>
            <p:nvPr/>
          </p:nvSpPr>
          <p:spPr bwMode="auto">
            <a:xfrm>
              <a:off x="4033728" y="455654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50%</a:t>
              </a:r>
            </a:p>
          </p:txBody>
        </p:sp>
        <p:sp>
          <p:nvSpPr>
            <p:cNvPr id="7239" name="TextBox 79"/>
            <p:cNvSpPr txBox="1">
              <a:spLocks noChangeArrowheads="1"/>
            </p:cNvSpPr>
            <p:nvPr/>
          </p:nvSpPr>
          <p:spPr bwMode="auto">
            <a:xfrm>
              <a:off x="212068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30%</a:t>
              </a:r>
            </a:p>
          </p:txBody>
        </p:sp>
        <p:sp>
          <p:nvSpPr>
            <p:cNvPr id="7240" name="TextBox 80"/>
            <p:cNvSpPr txBox="1">
              <a:spLocks noChangeArrowheads="1"/>
            </p:cNvSpPr>
            <p:nvPr/>
          </p:nvSpPr>
          <p:spPr bwMode="auto">
            <a:xfrm>
              <a:off x="431653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20%</a:t>
              </a:r>
            </a:p>
          </p:txBody>
        </p:sp>
      </p:grpSp>
      <p:grpSp>
        <p:nvGrpSpPr>
          <p:cNvPr id="7174" name="Group 87"/>
          <p:cNvGrpSpPr>
            <a:grpSpLocks/>
          </p:cNvGrpSpPr>
          <p:nvPr/>
        </p:nvGrpSpPr>
        <p:grpSpPr bwMode="auto">
          <a:xfrm>
            <a:off x="2927350" y="3551353"/>
            <a:ext cx="2278063" cy="1073150"/>
            <a:chOff x="3249939" y="4304917"/>
            <a:chExt cx="2616127" cy="1237977"/>
          </a:xfrm>
        </p:grpSpPr>
        <p:grpSp>
          <p:nvGrpSpPr>
            <p:cNvPr id="7229" name="Group 88"/>
            <p:cNvGrpSpPr>
              <a:grpSpLocks/>
            </p:cNvGrpSpPr>
            <p:nvPr/>
          </p:nvGrpSpPr>
          <p:grpSpPr bwMode="auto">
            <a:xfrm>
              <a:off x="3478529" y="4304917"/>
              <a:ext cx="2148399" cy="1191973"/>
              <a:chOff x="3369277" y="1935206"/>
              <a:chExt cx="2092411" cy="1106749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3368591" y="2157957"/>
                <a:ext cx="2093402" cy="884203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3368591" y="1935206"/>
                <a:ext cx="2093402" cy="234654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Operations &amp; Maintenance</a:t>
                </a:r>
              </a:p>
            </p:txBody>
          </p:sp>
        </p:grpSp>
        <p:sp>
          <p:nvSpPr>
            <p:cNvPr id="7230" name="TextBox 90"/>
            <p:cNvSpPr txBox="1">
              <a:spLocks noChangeArrowheads="1"/>
            </p:cNvSpPr>
            <p:nvPr/>
          </p:nvSpPr>
          <p:spPr bwMode="auto">
            <a:xfrm>
              <a:off x="3249939" y="5199292"/>
              <a:ext cx="2616127" cy="34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latin typeface="Arial" pitchFamily="34" charset="0"/>
                </a:rPr>
                <a:t>(Developer Self-Performance)</a:t>
              </a:r>
            </a:p>
          </p:txBody>
        </p:sp>
      </p:grpSp>
      <p:cxnSp>
        <p:nvCxnSpPr>
          <p:cNvPr id="97" name="Straight Arrow Connector 96"/>
          <p:cNvCxnSpPr>
            <a:stCxn id="63" idx="3"/>
          </p:cNvCxnSpPr>
          <p:nvPr/>
        </p:nvCxnSpPr>
        <p:spPr>
          <a:xfrm>
            <a:off x="2100822" y="2466975"/>
            <a:ext cx="134904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74" idx="0"/>
            <a:endCxn id="109" idx="2"/>
          </p:cNvCxnSpPr>
          <p:nvPr/>
        </p:nvCxnSpPr>
        <p:spPr>
          <a:xfrm rot="5400000" flipH="1" flipV="1">
            <a:off x="2877798" y="1933123"/>
            <a:ext cx="593841" cy="2642623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109" idx="3"/>
          </p:cNvCxnSpPr>
          <p:nvPr/>
        </p:nvCxnSpPr>
        <p:spPr>
          <a:xfrm flipH="1">
            <a:off x="5542192" y="2582070"/>
            <a:ext cx="156718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180" idx="2"/>
            <a:endCxn id="110" idx="0"/>
          </p:cNvCxnSpPr>
          <p:nvPr/>
        </p:nvCxnSpPr>
        <p:spPr>
          <a:xfrm>
            <a:off x="4484688" y="1552087"/>
            <a:ext cx="11342" cy="38307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stCxn id="72" idx="2"/>
            <a:endCxn id="132" idx="0"/>
          </p:cNvCxnSpPr>
          <p:nvPr/>
        </p:nvCxnSpPr>
        <p:spPr>
          <a:xfrm flipH="1">
            <a:off x="1846114" y="4910254"/>
            <a:ext cx="7293" cy="12370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175" y="717062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104"/>
          <p:cNvSpPr txBox="1">
            <a:spLocks noChangeArrowheads="1"/>
          </p:cNvSpPr>
          <p:nvPr/>
        </p:nvSpPr>
        <p:spPr bwMode="auto">
          <a:xfrm>
            <a:off x="3136900" y="1671902"/>
            <a:ext cx="1347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Public Private Agreement</a:t>
            </a:r>
          </a:p>
        </p:txBody>
      </p:sp>
      <p:sp>
        <p:nvSpPr>
          <p:cNvPr id="7182" name="TextBox 105"/>
          <p:cNvSpPr txBox="1">
            <a:spLocks noChangeArrowheads="1"/>
          </p:cNvSpPr>
          <p:nvPr/>
        </p:nvSpPr>
        <p:spPr bwMode="auto">
          <a:xfrm>
            <a:off x="1957388" y="3024732"/>
            <a:ext cx="8604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DB Agreement</a:t>
            </a:r>
          </a:p>
        </p:txBody>
      </p:sp>
      <p:sp>
        <p:nvSpPr>
          <p:cNvPr id="7183" name="TextBox 106"/>
          <p:cNvSpPr txBox="1">
            <a:spLocks noChangeArrowheads="1"/>
          </p:cNvSpPr>
          <p:nvPr/>
        </p:nvSpPr>
        <p:spPr bwMode="auto">
          <a:xfrm>
            <a:off x="2160296" y="2205994"/>
            <a:ext cx="1217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Financing Agreements</a:t>
            </a:r>
          </a:p>
        </p:txBody>
      </p:sp>
      <p:grpSp>
        <p:nvGrpSpPr>
          <p:cNvPr id="7184" name="Group 107"/>
          <p:cNvGrpSpPr>
            <a:grpSpLocks/>
          </p:cNvGrpSpPr>
          <p:nvPr/>
        </p:nvGrpSpPr>
        <p:grpSpPr bwMode="auto">
          <a:xfrm>
            <a:off x="3449867" y="1935163"/>
            <a:ext cx="2092325" cy="1022350"/>
            <a:chOff x="3369277" y="1940010"/>
            <a:chExt cx="2092411" cy="1021492"/>
          </a:xfrm>
        </p:grpSpPr>
        <p:sp>
          <p:nvSpPr>
            <p:cNvPr id="109" name="Rectangle 108"/>
            <p:cNvSpPr/>
            <p:nvPr/>
          </p:nvSpPr>
          <p:spPr>
            <a:xfrm>
              <a:off x="3369277" y="2211245"/>
              <a:ext cx="2092411" cy="75025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369277" y="1940010"/>
              <a:ext cx="2092411" cy="271235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Developer</a:t>
              </a:r>
            </a:p>
          </p:txBody>
        </p:sp>
      </p:grpSp>
      <p:cxnSp>
        <p:nvCxnSpPr>
          <p:cNvPr id="115" name="Elbow Connector 114"/>
          <p:cNvCxnSpPr>
            <a:stCxn id="93" idx="0"/>
            <a:endCxn id="109" idx="2"/>
          </p:cNvCxnSpPr>
          <p:nvPr/>
        </p:nvCxnSpPr>
        <p:spPr>
          <a:xfrm rot="5400000" flipH="1" flipV="1">
            <a:off x="3981904" y="3037228"/>
            <a:ext cx="593840" cy="43441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8" name="Group 116"/>
          <p:cNvGrpSpPr>
            <a:grpSpLocks/>
          </p:cNvGrpSpPr>
          <p:nvPr/>
        </p:nvGrpSpPr>
        <p:grpSpPr bwMode="auto">
          <a:xfrm>
            <a:off x="7109377" y="1531062"/>
            <a:ext cx="1660525" cy="1870075"/>
            <a:chOff x="7150252" y="2200811"/>
            <a:chExt cx="1661123" cy="1869346"/>
          </a:xfrm>
        </p:grpSpPr>
        <p:pic>
          <p:nvPicPr>
            <p:cNvPr id="7217" name="Picture 1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246803" y="3559071"/>
              <a:ext cx="1394831" cy="32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18" name="Group 118"/>
            <p:cNvGrpSpPr>
              <a:grpSpLocks/>
            </p:cNvGrpSpPr>
            <p:nvPr/>
          </p:nvGrpSpPr>
          <p:grpSpPr bwMode="auto">
            <a:xfrm>
              <a:off x="7150252" y="2200811"/>
              <a:ext cx="1661123" cy="1826664"/>
              <a:chOff x="3369277" y="1940011"/>
              <a:chExt cx="2092411" cy="2343665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3369277" y="2231162"/>
                <a:ext cx="2092411" cy="2052305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369277" y="1940011"/>
                <a:ext cx="2092411" cy="276898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Equity Members</a:t>
                </a:r>
              </a:p>
            </p:txBody>
          </p:sp>
        </p:grpSp>
        <p:pic>
          <p:nvPicPr>
            <p:cNvPr id="7219" name="Picture 1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637" y="2461637"/>
              <a:ext cx="904351" cy="44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0" name="TextBox 120"/>
            <p:cNvSpPr txBox="1">
              <a:spLocks noChangeArrowheads="1"/>
            </p:cNvSpPr>
            <p:nvPr/>
          </p:nvSpPr>
          <p:spPr bwMode="auto">
            <a:xfrm>
              <a:off x="7838661" y="2864575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  <p:sp>
          <p:nvSpPr>
            <p:cNvPr id="7221" name="TextBox 121"/>
            <p:cNvSpPr txBox="1">
              <a:spLocks noChangeArrowheads="1"/>
            </p:cNvSpPr>
            <p:nvPr/>
          </p:nvSpPr>
          <p:spPr bwMode="auto">
            <a:xfrm>
              <a:off x="7846308" y="3816241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20%</a:t>
              </a:r>
            </a:p>
          </p:txBody>
        </p:sp>
        <p:sp>
          <p:nvSpPr>
            <p:cNvPr id="7222" name="TextBox 122"/>
            <p:cNvSpPr txBox="1">
              <a:spLocks noChangeArrowheads="1"/>
            </p:cNvSpPr>
            <p:nvPr/>
          </p:nvSpPr>
          <p:spPr bwMode="auto">
            <a:xfrm>
              <a:off x="7838661" y="3339472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</p:grpSp>
      <p:pic>
        <p:nvPicPr>
          <p:cNvPr id="718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2391" y="2399506"/>
            <a:ext cx="12005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1" name="Group 128"/>
          <p:cNvGrpSpPr>
            <a:grpSpLocks/>
          </p:cNvGrpSpPr>
          <p:nvPr/>
        </p:nvGrpSpPr>
        <p:grpSpPr bwMode="auto">
          <a:xfrm>
            <a:off x="1318270" y="5033963"/>
            <a:ext cx="1055687" cy="981075"/>
            <a:chOff x="3369277" y="1940010"/>
            <a:chExt cx="2092411" cy="1101945"/>
          </a:xfrm>
        </p:grpSpPr>
        <p:sp>
          <p:nvSpPr>
            <p:cNvPr id="131" name="Rectangle 130"/>
            <p:cNvSpPr/>
            <p:nvPr/>
          </p:nvSpPr>
          <p:spPr>
            <a:xfrm>
              <a:off x="3369277" y="2211039"/>
              <a:ext cx="2092411" cy="83091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369277" y="1940010"/>
              <a:ext cx="2092411" cy="271029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Designer</a:t>
              </a:r>
            </a:p>
          </p:txBody>
        </p:sp>
      </p:grpSp>
      <p:pic>
        <p:nvPicPr>
          <p:cNvPr id="7192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3" name="Group 116"/>
          <p:cNvGrpSpPr>
            <a:grpSpLocks/>
          </p:cNvGrpSpPr>
          <p:nvPr/>
        </p:nvGrpSpPr>
        <p:grpSpPr bwMode="auto">
          <a:xfrm>
            <a:off x="441885" y="2039938"/>
            <a:ext cx="1658937" cy="757237"/>
            <a:chOff x="7150252" y="2194949"/>
            <a:chExt cx="1660438" cy="1832363"/>
          </a:xfrm>
        </p:grpSpPr>
        <p:grpSp>
          <p:nvGrpSpPr>
            <p:cNvPr id="7210" name="Group 118"/>
            <p:cNvGrpSpPr>
              <a:grpSpLocks/>
            </p:cNvGrpSpPr>
            <p:nvPr/>
          </p:nvGrpSpPr>
          <p:grpSpPr bwMode="auto">
            <a:xfrm>
              <a:off x="7150252" y="2194949"/>
              <a:ext cx="1660438" cy="1832363"/>
              <a:chOff x="3369277" y="1932490"/>
              <a:chExt cx="2091548" cy="23509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369277" y="2233138"/>
                <a:ext cx="2091548" cy="205032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69277" y="1932490"/>
                <a:ext cx="2091548" cy="650585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Lenders</a:t>
                </a:r>
              </a:p>
            </p:txBody>
          </p:sp>
        </p:grpSp>
        <p:sp>
          <p:nvSpPr>
            <p:cNvPr id="7211" name="TextBox 120"/>
            <p:cNvSpPr txBox="1">
              <a:spLocks noChangeArrowheads="1"/>
            </p:cNvSpPr>
            <p:nvPr/>
          </p:nvSpPr>
          <p:spPr bwMode="auto">
            <a:xfrm>
              <a:off x="7756522" y="2858877"/>
              <a:ext cx="505449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TIFIA</a:t>
              </a:r>
            </a:p>
          </p:txBody>
        </p:sp>
        <p:sp>
          <p:nvSpPr>
            <p:cNvPr id="7212" name="TextBox 122"/>
            <p:cNvSpPr txBox="1">
              <a:spLocks noChangeArrowheads="1"/>
            </p:cNvSpPr>
            <p:nvPr/>
          </p:nvSpPr>
          <p:spPr bwMode="auto">
            <a:xfrm>
              <a:off x="7770398" y="3303283"/>
              <a:ext cx="548294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PAB’s</a:t>
              </a:r>
            </a:p>
          </p:txBody>
        </p:sp>
      </p:grpSp>
      <p:pic>
        <p:nvPicPr>
          <p:cNvPr id="7194" name="Pictur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2563" y="2233331"/>
            <a:ext cx="2068320" cy="7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6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0421" y="3841733"/>
            <a:ext cx="1876299" cy="6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6" name="Group 128"/>
          <p:cNvGrpSpPr>
            <a:grpSpLocks/>
          </p:cNvGrpSpPr>
          <p:nvPr/>
        </p:nvGrpSpPr>
        <p:grpSpPr bwMode="auto">
          <a:xfrm>
            <a:off x="2995613" y="5032375"/>
            <a:ext cx="4618037" cy="866775"/>
            <a:chOff x="3369277" y="1940010"/>
            <a:chExt cx="2092411" cy="1101945"/>
          </a:xfrm>
        </p:grpSpPr>
        <p:sp>
          <p:nvSpPr>
            <p:cNvPr id="70" name="Rectangle 69"/>
            <p:cNvSpPr/>
            <p:nvPr/>
          </p:nvSpPr>
          <p:spPr>
            <a:xfrm>
              <a:off x="3369277" y="2210451"/>
              <a:ext cx="2092411" cy="83150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369277" y="1940010"/>
              <a:ext cx="2092411" cy="27044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Design Subconsultant</a:t>
              </a:r>
            </a:p>
          </p:txBody>
        </p:sp>
      </p:grpSp>
      <p:pic>
        <p:nvPicPr>
          <p:cNvPr id="7197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175" y="5430837"/>
            <a:ext cx="974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78824" y="5444757"/>
            <a:ext cx="919163" cy="26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337" y="5344375"/>
            <a:ext cx="11572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8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39983" y="5334794"/>
            <a:ext cx="61226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063" y="5361781"/>
            <a:ext cx="817563" cy="420688"/>
          </a:xfrm>
          <a:prstGeom prst="rect">
            <a:avLst/>
          </a:prstGeom>
          <a:solidFill>
            <a:srgbClr val="8A0000"/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cxnSp>
        <p:nvCxnSpPr>
          <p:cNvPr id="78" name="Straight Arrow Connector 77"/>
          <p:cNvCxnSpPr/>
          <p:nvPr/>
        </p:nvCxnSpPr>
        <p:spPr>
          <a:xfrm>
            <a:off x="2387600" y="5521096"/>
            <a:ext cx="608013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03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0728" y="1228642"/>
            <a:ext cx="916785" cy="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4" name="Group 128"/>
          <p:cNvGrpSpPr>
            <a:grpSpLocks/>
          </p:cNvGrpSpPr>
          <p:nvPr/>
        </p:nvGrpSpPr>
        <p:grpSpPr bwMode="auto">
          <a:xfrm>
            <a:off x="5503862" y="891566"/>
            <a:ext cx="1385887" cy="820738"/>
            <a:chOff x="3369277" y="1940010"/>
            <a:chExt cx="2092411" cy="1101945"/>
          </a:xfrm>
        </p:grpSpPr>
        <p:sp>
          <p:nvSpPr>
            <p:cNvPr id="73" name="Rectangle 72"/>
            <p:cNvSpPr/>
            <p:nvPr/>
          </p:nvSpPr>
          <p:spPr>
            <a:xfrm>
              <a:off x="3369277" y="2210701"/>
              <a:ext cx="2092411" cy="83125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69277" y="1940010"/>
              <a:ext cx="2092411" cy="27069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Quality Oversight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930775" y="1236270"/>
            <a:ext cx="577850" cy="476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50" y="1012825"/>
            <a:ext cx="6027738" cy="542925"/>
          </a:xfrm>
        </p:spPr>
        <p:txBody>
          <a:bodyPr/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Design PHASING</a:t>
            </a:r>
            <a:endParaRPr lang="en-US" sz="3200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1D20993C-F8FC-4174-8B5D-D66B15C4EB98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23</a:t>
            </a:fld>
            <a:endParaRPr lang="en-US" altLang="en-US" dirty="0">
              <a:solidFill>
                <a:srgbClr val="191919"/>
              </a:solidFill>
              <a:latin typeface="Tw Cen MT Condensed" pitchFamily="34" charset="0"/>
            </a:endParaRPr>
          </a:p>
        </p:txBody>
      </p:sp>
      <p:pic>
        <p:nvPicPr>
          <p:cNvPr id="14341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418" y="866180"/>
            <a:ext cx="4298668" cy="479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1968" y="1592785"/>
            <a:ext cx="4391764" cy="422751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 kern="1200" cap="all" spc="100">
                <a:solidFill>
                  <a:srgbClr val="191919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  <a:ea typeface="MS PGothic" pitchFamily="34" charset="-128"/>
                <a:cs typeface="MS PGothic" charset="0"/>
              </a:defRPr>
            </a:lvl2pPr>
            <a:lvl3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  <a:ea typeface="MS PGothic" pitchFamily="34" charset="-128"/>
                <a:cs typeface="MS PGothic" charset="0"/>
              </a:defRPr>
            </a:lvl3pPr>
            <a:lvl4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  <a:ea typeface="MS PGothic" pitchFamily="34" charset="-128"/>
                <a:cs typeface="MS PGothic" charset="0"/>
              </a:defRPr>
            </a:lvl4pPr>
            <a:lvl5pPr algn="l" defTabSz="912813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  <a:ea typeface="MS PGothic" pitchFamily="34" charset="-128"/>
                <a:cs typeface="MS PGothic" charset="0"/>
              </a:defRPr>
            </a:lvl5pPr>
            <a:lvl6pPr marL="4572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6pPr>
            <a:lvl7pPr marL="9144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7pPr>
            <a:lvl8pPr marL="13716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8pPr>
            <a:lvl9pPr marL="1828800" algn="l" defTabSz="912813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191919"/>
                </a:solidFill>
                <a:latin typeface="Tw Cen MT Condensed"/>
              </a:defRPr>
            </a:lvl9pPr>
          </a:lstStyle>
          <a:p>
            <a:pPr marL="285750" lvl="1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</a:rPr>
              <a:t>Phase 1 = Segment 2B/3A</a:t>
            </a:r>
          </a:p>
          <a:p>
            <a:pPr marL="285750" lvl="1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</a:rPr>
              <a:t>Phase 2 = Segment 3B/4</a:t>
            </a:r>
          </a:p>
          <a:p>
            <a:pPr marL="285750" lvl="1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+mn-lt"/>
              </a:rPr>
              <a:t>Phase 3 = Segment 1/2A</a:t>
            </a:r>
          </a:p>
          <a:p>
            <a:pPr marL="742950" lvl="2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Each individual bridge a separate buildable </a:t>
            </a:r>
            <a:r>
              <a:rPr lang="en-US" sz="1800" dirty="0" smtClean="0">
                <a:latin typeface="+mn-lt"/>
              </a:rPr>
              <a:t>unit</a:t>
            </a:r>
          </a:p>
          <a:p>
            <a:pPr marL="742950" lvl="2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Separate culverts buildable unit for each </a:t>
            </a:r>
            <a:r>
              <a:rPr lang="en-US" sz="1800" dirty="0" smtClean="0">
                <a:latin typeface="+mn-lt"/>
              </a:rPr>
              <a:t>segment</a:t>
            </a:r>
          </a:p>
          <a:p>
            <a:pPr marL="742950" lvl="2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Separate grading buildable unit for each </a:t>
            </a:r>
            <a:r>
              <a:rPr lang="en-US" sz="1800" dirty="0" smtClean="0">
                <a:latin typeface="+mn-lt"/>
              </a:rPr>
              <a:t>segment</a:t>
            </a:r>
          </a:p>
          <a:p>
            <a:pPr marL="742950" lvl="2" indent="-285750" defTabSz="914377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+mn-lt"/>
              </a:rPr>
              <a:t>Finish grade / drainage package separate</a:t>
            </a:r>
            <a:endParaRPr lang="en-US" altLang="en-US" sz="1800" dirty="0" smtClean="0">
              <a:latin typeface="+mn-lt"/>
            </a:endParaRPr>
          </a:p>
          <a:p>
            <a:pPr marL="285750" indent="-285750" defTabSz="914377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chemeClr val="tx1">
                  <a:lumMod val="90000"/>
                  <a:lumOff val="10000"/>
                </a:schemeClr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963114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30200" y="1163638"/>
            <a:ext cx="6027738" cy="388449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ORGANIZATION</a:t>
            </a:r>
            <a:endParaRPr lang="en-US" sz="3200" b="1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2" name="Slide Number Placeholder 37"/>
          <p:cNvSpPr>
            <a:spLocks noGrp="1"/>
          </p:cNvSpPr>
          <p:nvPr>
            <p:ph type="sldNum" sz="quarter" idx="11"/>
          </p:nvPr>
        </p:nvSpPr>
        <p:spPr bwMode="auto">
          <a:xfrm>
            <a:off x="8058150" y="6470650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F02B70-0C24-45D0-9030-D10287D59BFD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24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grpSp>
        <p:nvGrpSpPr>
          <p:cNvPr id="7173" name="Group 63"/>
          <p:cNvGrpSpPr>
            <a:grpSpLocks/>
          </p:cNvGrpSpPr>
          <p:nvPr/>
        </p:nvGrpSpPr>
        <p:grpSpPr bwMode="auto">
          <a:xfrm>
            <a:off x="763588" y="3551354"/>
            <a:ext cx="2201862" cy="1387475"/>
            <a:chOff x="2018271" y="4136765"/>
            <a:chExt cx="2871286" cy="1808909"/>
          </a:xfrm>
        </p:grpSpPr>
        <p:sp>
          <p:nvSpPr>
            <p:cNvPr id="72" name="Rectangle 71"/>
            <p:cNvSpPr/>
            <p:nvPr/>
          </p:nvSpPr>
          <p:spPr>
            <a:xfrm>
              <a:off x="2018271" y="4407894"/>
              <a:ext cx="2842304" cy="150052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018271" y="4136765"/>
              <a:ext cx="2842304" cy="271129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DB Joint Venture</a:t>
              </a:r>
            </a:p>
          </p:txBody>
        </p:sp>
        <p:pic>
          <p:nvPicPr>
            <p:cNvPr id="7235" name="Picture 7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9062" y="4454247"/>
              <a:ext cx="1280469" cy="452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86917" y="4933976"/>
              <a:ext cx="907105" cy="847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37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217703" y="5026155"/>
              <a:ext cx="1550251" cy="586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78"/>
            <p:cNvSpPr txBox="1">
              <a:spLocks noChangeArrowheads="1"/>
            </p:cNvSpPr>
            <p:nvPr/>
          </p:nvSpPr>
          <p:spPr bwMode="auto">
            <a:xfrm>
              <a:off x="4033728" y="455654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50%</a:t>
              </a:r>
            </a:p>
          </p:txBody>
        </p:sp>
        <p:sp>
          <p:nvSpPr>
            <p:cNvPr id="7239" name="TextBox 79"/>
            <p:cNvSpPr txBox="1">
              <a:spLocks noChangeArrowheads="1"/>
            </p:cNvSpPr>
            <p:nvPr/>
          </p:nvSpPr>
          <p:spPr bwMode="auto">
            <a:xfrm>
              <a:off x="212068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30%</a:t>
              </a:r>
            </a:p>
          </p:txBody>
        </p:sp>
        <p:sp>
          <p:nvSpPr>
            <p:cNvPr id="7240" name="TextBox 80"/>
            <p:cNvSpPr txBox="1">
              <a:spLocks noChangeArrowheads="1"/>
            </p:cNvSpPr>
            <p:nvPr/>
          </p:nvSpPr>
          <p:spPr bwMode="auto">
            <a:xfrm>
              <a:off x="4316537" y="5624683"/>
              <a:ext cx="573020" cy="32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>
                  <a:latin typeface="Arial" pitchFamily="34" charset="0"/>
                </a:rPr>
                <a:t>20%</a:t>
              </a:r>
            </a:p>
          </p:txBody>
        </p:sp>
      </p:grpSp>
      <p:grpSp>
        <p:nvGrpSpPr>
          <p:cNvPr id="7174" name="Group 87"/>
          <p:cNvGrpSpPr>
            <a:grpSpLocks/>
          </p:cNvGrpSpPr>
          <p:nvPr/>
        </p:nvGrpSpPr>
        <p:grpSpPr bwMode="auto">
          <a:xfrm>
            <a:off x="2927350" y="3551353"/>
            <a:ext cx="2278063" cy="1073150"/>
            <a:chOff x="3249939" y="4304917"/>
            <a:chExt cx="2616127" cy="1237977"/>
          </a:xfrm>
        </p:grpSpPr>
        <p:grpSp>
          <p:nvGrpSpPr>
            <p:cNvPr id="7229" name="Group 88"/>
            <p:cNvGrpSpPr>
              <a:grpSpLocks/>
            </p:cNvGrpSpPr>
            <p:nvPr/>
          </p:nvGrpSpPr>
          <p:grpSpPr bwMode="auto">
            <a:xfrm>
              <a:off x="3478529" y="4304917"/>
              <a:ext cx="2148399" cy="1191973"/>
              <a:chOff x="3369277" y="1935206"/>
              <a:chExt cx="2092411" cy="1106749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3368591" y="2157957"/>
                <a:ext cx="2093402" cy="884203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3368591" y="1935206"/>
                <a:ext cx="2093402" cy="234654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Operations &amp; Maintenance</a:t>
                </a:r>
              </a:p>
            </p:txBody>
          </p:sp>
        </p:grpSp>
        <p:sp>
          <p:nvSpPr>
            <p:cNvPr id="7230" name="TextBox 90"/>
            <p:cNvSpPr txBox="1">
              <a:spLocks noChangeArrowheads="1"/>
            </p:cNvSpPr>
            <p:nvPr/>
          </p:nvSpPr>
          <p:spPr bwMode="auto">
            <a:xfrm>
              <a:off x="3249939" y="5199292"/>
              <a:ext cx="2616127" cy="3436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n-US" altLang="en-US" sz="1000">
                  <a:latin typeface="Arial" pitchFamily="34" charset="0"/>
                </a:rPr>
                <a:t>(Developer Self-Performance)</a:t>
              </a:r>
            </a:p>
          </p:txBody>
        </p:sp>
      </p:grpSp>
      <p:cxnSp>
        <p:nvCxnSpPr>
          <p:cNvPr id="97" name="Straight Arrow Connector 96"/>
          <p:cNvCxnSpPr>
            <a:stCxn id="63" idx="3"/>
          </p:cNvCxnSpPr>
          <p:nvPr/>
        </p:nvCxnSpPr>
        <p:spPr>
          <a:xfrm>
            <a:off x="2100822" y="2466975"/>
            <a:ext cx="134904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74" idx="0"/>
            <a:endCxn id="109" idx="2"/>
          </p:cNvCxnSpPr>
          <p:nvPr/>
        </p:nvCxnSpPr>
        <p:spPr>
          <a:xfrm rot="5400000" flipH="1" flipV="1">
            <a:off x="2877798" y="1933123"/>
            <a:ext cx="593841" cy="2642623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109" idx="3"/>
          </p:cNvCxnSpPr>
          <p:nvPr/>
        </p:nvCxnSpPr>
        <p:spPr>
          <a:xfrm flipH="1">
            <a:off x="5542192" y="2582070"/>
            <a:ext cx="156718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180" idx="2"/>
            <a:endCxn id="110" idx="0"/>
          </p:cNvCxnSpPr>
          <p:nvPr/>
        </p:nvCxnSpPr>
        <p:spPr>
          <a:xfrm>
            <a:off x="4484688" y="1552087"/>
            <a:ext cx="11342" cy="38307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stCxn id="72" idx="2"/>
            <a:endCxn id="132" idx="0"/>
          </p:cNvCxnSpPr>
          <p:nvPr/>
        </p:nvCxnSpPr>
        <p:spPr>
          <a:xfrm flipH="1">
            <a:off x="1846114" y="4910254"/>
            <a:ext cx="7293" cy="12370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175" y="717062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104"/>
          <p:cNvSpPr txBox="1">
            <a:spLocks noChangeArrowheads="1"/>
          </p:cNvSpPr>
          <p:nvPr/>
        </p:nvSpPr>
        <p:spPr bwMode="auto">
          <a:xfrm>
            <a:off x="3136900" y="1671902"/>
            <a:ext cx="1347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Public Private Agreement</a:t>
            </a:r>
          </a:p>
        </p:txBody>
      </p:sp>
      <p:sp>
        <p:nvSpPr>
          <p:cNvPr id="7182" name="TextBox 105"/>
          <p:cNvSpPr txBox="1">
            <a:spLocks noChangeArrowheads="1"/>
          </p:cNvSpPr>
          <p:nvPr/>
        </p:nvSpPr>
        <p:spPr bwMode="auto">
          <a:xfrm>
            <a:off x="1957388" y="3024732"/>
            <a:ext cx="8604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DB Agreement</a:t>
            </a:r>
          </a:p>
        </p:txBody>
      </p:sp>
      <p:sp>
        <p:nvSpPr>
          <p:cNvPr id="7183" name="TextBox 106"/>
          <p:cNvSpPr txBox="1">
            <a:spLocks noChangeArrowheads="1"/>
          </p:cNvSpPr>
          <p:nvPr/>
        </p:nvSpPr>
        <p:spPr bwMode="auto">
          <a:xfrm>
            <a:off x="2160296" y="2205994"/>
            <a:ext cx="1217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Financing Agreements</a:t>
            </a:r>
          </a:p>
        </p:txBody>
      </p:sp>
      <p:grpSp>
        <p:nvGrpSpPr>
          <p:cNvPr id="7184" name="Group 107"/>
          <p:cNvGrpSpPr>
            <a:grpSpLocks/>
          </p:cNvGrpSpPr>
          <p:nvPr/>
        </p:nvGrpSpPr>
        <p:grpSpPr bwMode="auto">
          <a:xfrm>
            <a:off x="3449867" y="1935163"/>
            <a:ext cx="2092325" cy="1022350"/>
            <a:chOff x="3369277" y="1940010"/>
            <a:chExt cx="2092411" cy="1021492"/>
          </a:xfrm>
        </p:grpSpPr>
        <p:sp>
          <p:nvSpPr>
            <p:cNvPr id="109" name="Rectangle 108"/>
            <p:cNvSpPr/>
            <p:nvPr/>
          </p:nvSpPr>
          <p:spPr>
            <a:xfrm>
              <a:off x="3369277" y="2211245"/>
              <a:ext cx="2092411" cy="75025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369277" y="1940010"/>
              <a:ext cx="2092411" cy="271235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Developer</a:t>
              </a:r>
            </a:p>
          </p:txBody>
        </p:sp>
      </p:grpSp>
      <p:grpSp>
        <p:nvGrpSpPr>
          <p:cNvPr id="7185" name="Group 111"/>
          <p:cNvGrpSpPr>
            <a:grpSpLocks/>
          </p:cNvGrpSpPr>
          <p:nvPr/>
        </p:nvGrpSpPr>
        <p:grpSpPr bwMode="auto">
          <a:xfrm>
            <a:off x="5110162" y="3551353"/>
            <a:ext cx="1779587" cy="1033462"/>
            <a:chOff x="3369277" y="1940011"/>
            <a:chExt cx="2092411" cy="1339164"/>
          </a:xfrm>
        </p:grpSpPr>
        <p:sp>
          <p:nvSpPr>
            <p:cNvPr id="113" name="Rectangle 112"/>
            <p:cNvSpPr/>
            <p:nvPr/>
          </p:nvSpPr>
          <p:spPr>
            <a:xfrm>
              <a:off x="3369277" y="2238288"/>
              <a:ext cx="2092411" cy="104088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369277" y="1940011"/>
              <a:ext cx="2092411" cy="298277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Independent Quality Firm</a:t>
              </a:r>
            </a:p>
          </p:txBody>
        </p:sp>
      </p:grpSp>
      <p:cxnSp>
        <p:nvCxnSpPr>
          <p:cNvPr id="115" name="Elbow Connector 114"/>
          <p:cNvCxnSpPr>
            <a:stCxn id="93" idx="0"/>
            <a:endCxn id="109" idx="2"/>
          </p:cNvCxnSpPr>
          <p:nvPr/>
        </p:nvCxnSpPr>
        <p:spPr>
          <a:xfrm rot="5400000" flipH="1" flipV="1">
            <a:off x="3981904" y="3037228"/>
            <a:ext cx="593840" cy="434411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Elbow Connector 115"/>
          <p:cNvCxnSpPr>
            <a:stCxn id="114" idx="0"/>
            <a:endCxn id="109" idx="2"/>
          </p:cNvCxnSpPr>
          <p:nvPr/>
        </p:nvCxnSpPr>
        <p:spPr>
          <a:xfrm rot="16200000" flipV="1">
            <a:off x="4951073" y="2502470"/>
            <a:ext cx="593840" cy="1503926"/>
          </a:xfrm>
          <a:prstGeom prst="bentConnector3">
            <a:avLst>
              <a:gd name="adj1" fmla="val 50000"/>
            </a:avLst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88" name="Group 116"/>
          <p:cNvGrpSpPr>
            <a:grpSpLocks/>
          </p:cNvGrpSpPr>
          <p:nvPr/>
        </p:nvGrpSpPr>
        <p:grpSpPr bwMode="auto">
          <a:xfrm>
            <a:off x="7109377" y="1531062"/>
            <a:ext cx="1660525" cy="1870075"/>
            <a:chOff x="7150252" y="2200811"/>
            <a:chExt cx="1661123" cy="1869346"/>
          </a:xfrm>
        </p:grpSpPr>
        <p:pic>
          <p:nvPicPr>
            <p:cNvPr id="7217" name="Picture 1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246803" y="3559071"/>
              <a:ext cx="1394831" cy="32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18" name="Group 118"/>
            <p:cNvGrpSpPr>
              <a:grpSpLocks/>
            </p:cNvGrpSpPr>
            <p:nvPr/>
          </p:nvGrpSpPr>
          <p:grpSpPr bwMode="auto">
            <a:xfrm>
              <a:off x="7150252" y="2200811"/>
              <a:ext cx="1661123" cy="1826664"/>
              <a:chOff x="3369277" y="1940011"/>
              <a:chExt cx="2092411" cy="2343665"/>
            </a:xfrm>
          </p:grpSpPr>
          <p:sp>
            <p:nvSpPr>
              <p:cNvPr id="124" name="Rectangle 123"/>
              <p:cNvSpPr/>
              <p:nvPr/>
            </p:nvSpPr>
            <p:spPr>
              <a:xfrm>
                <a:off x="3369277" y="2231162"/>
                <a:ext cx="2092411" cy="2052305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3369277" y="1940011"/>
                <a:ext cx="2092411" cy="276898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Equity Members</a:t>
                </a:r>
              </a:p>
            </p:txBody>
          </p:sp>
        </p:grpSp>
        <p:pic>
          <p:nvPicPr>
            <p:cNvPr id="7219" name="Picture 1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8637" y="2461637"/>
              <a:ext cx="904351" cy="448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0" name="TextBox 120"/>
            <p:cNvSpPr txBox="1">
              <a:spLocks noChangeArrowheads="1"/>
            </p:cNvSpPr>
            <p:nvPr/>
          </p:nvSpPr>
          <p:spPr bwMode="auto">
            <a:xfrm>
              <a:off x="7838661" y="2864575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  <p:sp>
          <p:nvSpPr>
            <p:cNvPr id="7221" name="TextBox 121"/>
            <p:cNvSpPr txBox="1">
              <a:spLocks noChangeArrowheads="1"/>
            </p:cNvSpPr>
            <p:nvPr/>
          </p:nvSpPr>
          <p:spPr bwMode="auto">
            <a:xfrm>
              <a:off x="7846308" y="3816241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20%</a:t>
              </a:r>
            </a:p>
          </p:txBody>
        </p:sp>
        <p:sp>
          <p:nvSpPr>
            <p:cNvPr id="7222" name="TextBox 122"/>
            <p:cNvSpPr txBox="1">
              <a:spLocks noChangeArrowheads="1"/>
            </p:cNvSpPr>
            <p:nvPr/>
          </p:nvSpPr>
          <p:spPr bwMode="auto">
            <a:xfrm>
              <a:off x="7838661" y="3339472"/>
              <a:ext cx="45557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dirty="0">
                  <a:latin typeface="Arial" pitchFamily="34" charset="0"/>
                </a:rPr>
                <a:t>40%</a:t>
              </a:r>
            </a:p>
          </p:txBody>
        </p:sp>
      </p:grpSp>
      <p:pic>
        <p:nvPicPr>
          <p:cNvPr id="718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82391" y="2399506"/>
            <a:ext cx="1200587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" descr="http://upload.wikimedia.org/wikipedia/commons/thumb/7/72/HDR,_Inc._logo.png/200px-HDR,_Inc._logo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431" y="3906952"/>
            <a:ext cx="9398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1" name="Group 128"/>
          <p:cNvGrpSpPr>
            <a:grpSpLocks/>
          </p:cNvGrpSpPr>
          <p:nvPr/>
        </p:nvGrpSpPr>
        <p:grpSpPr bwMode="auto">
          <a:xfrm>
            <a:off x="1318270" y="5033963"/>
            <a:ext cx="1055687" cy="981075"/>
            <a:chOff x="3369277" y="1940010"/>
            <a:chExt cx="2092411" cy="1101945"/>
          </a:xfrm>
        </p:grpSpPr>
        <p:sp>
          <p:nvSpPr>
            <p:cNvPr id="131" name="Rectangle 130"/>
            <p:cNvSpPr/>
            <p:nvPr/>
          </p:nvSpPr>
          <p:spPr>
            <a:xfrm>
              <a:off x="3369277" y="2211039"/>
              <a:ext cx="2092411" cy="830916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369277" y="1940010"/>
              <a:ext cx="2092411" cy="271029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Designer</a:t>
              </a:r>
            </a:p>
          </p:txBody>
        </p:sp>
      </p:grpSp>
      <p:pic>
        <p:nvPicPr>
          <p:cNvPr id="7192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3" name="Group 116"/>
          <p:cNvGrpSpPr>
            <a:grpSpLocks/>
          </p:cNvGrpSpPr>
          <p:nvPr/>
        </p:nvGrpSpPr>
        <p:grpSpPr bwMode="auto">
          <a:xfrm>
            <a:off x="441885" y="2039938"/>
            <a:ext cx="1658937" cy="757237"/>
            <a:chOff x="7150252" y="2194949"/>
            <a:chExt cx="1660438" cy="1832363"/>
          </a:xfrm>
        </p:grpSpPr>
        <p:grpSp>
          <p:nvGrpSpPr>
            <p:cNvPr id="7210" name="Group 118"/>
            <p:cNvGrpSpPr>
              <a:grpSpLocks/>
            </p:cNvGrpSpPr>
            <p:nvPr/>
          </p:nvGrpSpPr>
          <p:grpSpPr bwMode="auto">
            <a:xfrm>
              <a:off x="7150252" y="2194949"/>
              <a:ext cx="1660438" cy="1832363"/>
              <a:chOff x="3369277" y="1932490"/>
              <a:chExt cx="2091548" cy="23509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369277" y="2233138"/>
                <a:ext cx="2091548" cy="205032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69277" y="1932490"/>
                <a:ext cx="2091548" cy="650585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Lenders</a:t>
                </a:r>
              </a:p>
            </p:txBody>
          </p:sp>
        </p:grpSp>
        <p:sp>
          <p:nvSpPr>
            <p:cNvPr id="7211" name="TextBox 120"/>
            <p:cNvSpPr txBox="1">
              <a:spLocks noChangeArrowheads="1"/>
            </p:cNvSpPr>
            <p:nvPr/>
          </p:nvSpPr>
          <p:spPr bwMode="auto">
            <a:xfrm>
              <a:off x="7756522" y="2858877"/>
              <a:ext cx="505449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TIFIA</a:t>
              </a:r>
            </a:p>
          </p:txBody>
        </p:sp>
        <p:sp>
          <p:nvSpPr>
            <p:cNvPr id="7212" name="TextBox 122"/>
            <p:cNvSpPr txBox="1">
              <a:spLocks noChangeArrowheads="1"/>
            </p:cNvSpPr>
            <p:nvPr/>
          </p:nvSpPr>
          <p:spPr bwMode="auto">
            <a:xfrm>
              <a:off x="7770398" y="3303283"/>
              <a:ext cx="548294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PAB’s</a:t>
              </a:r>
            </a:p>
          </p:txBody>
        </p:sp>
      </p:grpSp>
      <p:pic>
        <p:nvPicPr>
          <p:cNvPr id="7194" name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52563" y="2233331"/>
            <a:ext cx="2068320" cy="70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6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50421" y="3841733"/>
            <a:ext cx="1876299" cy="63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6" name="Group 128"/>
          <p:cNvGrpSpPr>
            <a:grpSpLocks/>
          </p:cNvGrpSpPr>
          <p:nvPr/>
        </p:nvGrpSpPr>
        <p:grpSpPr bwMode="auto">
          <a:xfrm>
            <a:off x="2995613" y="5032375"/>
            <a:ext cx="4618037" cy="866775"/>
            <a:chOff x="3369277" y="1940010"/>
            <a:chExt cx="2092411" cy="1101945"/>
          </a:xfrm>
        </p:grpSpPr>
        <p:sp>
          <p:nvSpPr>
            <p:cNvPr id="70" name="Rectangle 69"/>
            <p:cNvSpPr/>
            <p:nvPr/>
          </p:nvSpPr>
          <p:spPr>
            <a:xfrm>
              <a:off x="3369277" y="2210451"/>
              <a:ext cx="2092411" cy="83150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369277" y="1940010"/>
              <a:ext cx="2092411" cy="27044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Design Subconsultant</a:t>
              </a:r>
            </a:p>
          </p:txBody>
        </p:sp>
      </p:grpSp>
      <p:pic>
        <p:nvPicPr>
          <p:cNvPr id="7197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175" y="5430837"/>
            <a:ext cx="9747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78824" y="5444757"/>
            <a:ext cx="919163" cy="26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337" y="5344375"/>
            <a:ext cx="11572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39983" y="5334794"/>
            <a:ext cx="61226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063" y="5361781"/>
            <a:ext cx="817563" cy="420688"/>
          </a:xfrm>
          <a:prstGeom prst="rect">
            <a:avLst/>
          </a:prstGeom>
          <a:solidFill>
            <a:srgbClr val="8A0000"/>
          </a:solidFill>
          <a:effectLst>
            <a:outerShdw blurRad="50800" dist="50800" dir="5400000" algn="ctr" rotWithShape="0">
              <a:schemeClr val="tx1"/>
            </a:outerShdw>
          </a:effectLst>
        </p:spPr>
      </p:pic>
      <p:cxnSp>
        <p:nvCxnSpPr>
          <p:cNvPr id="78" name="Straight Arrow Connector 77"/>
          <p:cNvCxnSpPr/>
          <p:nvPr/>
        </p:nvCxnSpPr>
        <p:spPr>
          <a:xfrm>
            <a:off x="2387600" y="5521096"/>
            <a:ext cx="608013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03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0728" y="1228642"/>
            <a:ext cx="916785" cy="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4" name="Group 128"/>
          <p:cNvGrpSpPr>
            <a:grpSpLocks/>
          </p:cNvGrpSpPr>
          <p:nvPr/>
        </p:nvGrpSpPr>
        <p:grpSpPr bwMode="auto">
          <a:xfrm>
            <a:off x="5503862" y="891566"/>
            <a:ext cx="1385887" cy="820738"/>
            <a:chOff x="3369277" y="1940010"/>
            <a:chExt cx="2092411" cy="1101945"/>
          </a:xfrm>
        </p:grpSpPr>
        <p:sp>
          <p:nvSpPr>
            <p:cNvPr id="73" name="Rectangle 72"/>
            <p:cNvSpPr/>
            <p:nvPr/>
          </p:nvSpPr>
          <p:spPr>
            <a:xfrm>
              <a:off x="3369277" y="2210701"/>
              <a:ext cx="2092411" cy="83125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69277" y="1940010"/>
              <a:ext cx="2092411" cy="27069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Quality Oversight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930775" y="1236270"/>
            <a:ext cx="577850" cy="476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/>
          <p:nvPr/>
        </p:nvCxnSpPr>
        <p:spPr>
          <a:xfrm rot="16200000" flipV="1">
            <a:off x="4356572" y="1934428"/>
            <a:ext cx="1771501" cy="1515269"/>
          </a:xfrm>
          <a:prstGeom prst="bentConnector2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80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-11755" y="1397000"/>
            <a:ext cx="8616005" cy="52832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 smtClean="0"/>
              <a:t>Accept all design and construction work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Design reviews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Construction inspection QA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Testing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Create, operate, maintain an electronic document management system for the project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Web based EADOC for final documents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Web based SharePoint for design review</a:t>
            </a:r>
          </a:p>
          <a:p>
            <a:pPr marL="685800" lvl="1" indent="-228600">
              <a:spcBef>
                <a:spcPts val="300"/>
              </a:spcBef>
            </a:pPr>
            <a:r>
              <a:rPr lang="en-US" sz="1800" dirty="0" smtClean="0"/>
              <a:t>Web based “DEMAR” database for test results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Provide Duty of Care to ODOT and the Developer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Be and remain completely independent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8604250" cy="1422400"/>
          </a:xfrm>
        </p:spPr>
        <p:txBody>
          <a:bodyPr/>
          <a:lstStyle/>
          <a:p>
            <a:pPr algn="ctr">
              <a:lnSpc>
                <a:spcPts val="3300"/>
              </a:lnSpc>
            </a:pPr>
            <a:r>
              <a:rPr lang="en-US" sz="3200" dirty="0" smtClean="0"/>
              <a:t>Independent Quality Firm</a:t>
            </a:r>
            <a:br>
              <a:rPr lang="en-US" sz="3200" dirty="0" smtClean="0"/>
            </a:br>
            <a:r>
              <a:rPr lang="en-US" sz="3200" dirty="0" smtClean="0"/>
              <a:t>Major Responsibilities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85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9144000" cy="541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04595"/>
            <a:ext cx="9144000" cy="4586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8987" y="565986"/>
            <a:ext cx="21060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 smtClean="0">
                <a:latin typeface="+mj-lt"/>
              </a:rPr>
              <a:t>QUESTIONS?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3767" y="2357935"/>
            <a:ext cx="673315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5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www.PGG823.com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82" y="4548232"/>
            <a:ext cx="550211" cy="5502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228804"/>
            <a:ext cx="4854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Southern Ohio Veterans Memorial Highway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82693" y="5202346"/>
            <a:ext cx="1861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SR-823/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SOVHM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8526" y="4596555"/>
            <a:ext cx="570831" cy="57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819 excavation and placement efforts of the poly coated pip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793" y="515962"/>
            <a:ext cx="8598336" cy="43416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43316" y="4858370"/>
            <a:ext cx="4072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Excavation for culvert pipe – August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8079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817 Embankment placement 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879" y="277825"/>
            <a:ext cx="8642902" cy="49876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3890" y="5268494"/>
            <a:ext cx="3876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Embankment placement – </a:t>
            </a:r>
            <a:r>
              <a:rPr lang="en-US" dirty="0"/>
              <a:t>August 2015</a:t>
            </a:r>
          </a:p>
        </p:txBody>
      </p:sp>
    </p:spTree>
    <p:extLst>
      <p:ext uri="{BB962C8B-B14F-4D97-AF65-F5344CB8AC3E}">
        <p14:creationId xmlns:p14="http://schemas.microsoft.com/office/powerpoint/2010/main" val="15287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819 Connection of wick drains and strip drain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22" y="92609"/>
            <a:ext cx="7540080" cy="5191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2720" y="5268494"/>
            <a:ext cx="5360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Connection of wick drain and strip drains – </a:t>
            </a:r>
            <a:r>
              <a:rPr lang="en-US" dirty="0"/>
              <a:t>August 2015</a:t>
            </a:r>
          </a:p>
        </p:txBody>
      </p:sp>
    </p:spTree>
    <p:extLst>
      <p:ext uri="{BB962C8B-B14F-4D97-AF65-F5344CB8AC3E}">
        <p14:creationId xmlns:p14="http://schemas.microsoft.com/office/powerpoint/2010/main" val="35577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200" y="223838"/>
            <a:ext cx="4610100" cy="585787"/>
          </a:xfrm>
        </p:spPr>
        <p:txBody>
          <a:bodyPr>
            <a:normAutofit/>
          </a:bodyPr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PRESENTATION OVERVIEW</a:t>
            </a:r>
            <a:endParaRPr lang="en-US" sz="3200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438" y="1550988"/>
            <a:ext cx="8524875" cy="5191125"/>
          </a:xfrm>
        </p:spPr>
        <p:txBody>
          <a:bodyPr rtlCol="0">
            <a:normAutofit/>
          </a:bodyPr>
          <a:lstStyle/>
          <a:p>
            <a:pPr defTabSz="914377" eaLnBrk="1" fontAlgn="auto" hangingPunct="1">
              <a:buFont typeface="Wingdings" panose="05000000000000000000" pitchFamily="2" charset="2"/>
              <a:buNone/>
              <a:defRPr/>
            </a:pPr>
            <a:endParaRPr lang="en-US" sz="1400" dirty="0" smtClean="0">
              <a:ea typeface="+mn-ea"/>
              <a:cs typeface="+mn-cs"/>
            </a:endParaRPr>
          </a:p>
          <a:p>
            <a:pPr marL="228600" indent="-228600" defTabSz="914377" eaLnBrk="1" fontAlgn="auto" hangingPunct="1">
              <a:defRPr/>
            </a:pPr>
            <a:r>
              <a:rPr lang="en-US" sz="2400" dirty="0" smtClean="0">
                <a:ea typeface="+mn-ea"/>
                <a:cs typeface="+mn-cs"/>
              </a:rPr>
              <a:t>Project Overview</a:t>
            </a:r>
          </a:p>
          <a:p>
            <a:pPr marL="228600" indent="-228600" defTabSz="914377" eaLnBrk="1" fontAlgn="auto" hangingPunct="1">
              <a:defRPr/>
            </a:pPr>
            <a:endParaRPr lang="en-US" sz="2400" dirty="0" smtClean="0">
              <a:ea typeface="+mn-ea"/>
              <a:cs typeface="+mn-cs"/>
            </a:endParaRPr>
          </a:p>
          <a:p>
            <a:pPr marL="228600" indent="-228600" defTabSz="914377" eaLnBrk="1" fontAlgn="auto" hangingPunct="1">
              <a:defRPr/>
            </a:pPr>
            <a:r>
              <a:rPr lang="en-US" sz="2400" dirty="0" smtClean="0">
                <a:ea typeface="+mn-ea"/>
                <a:cs typeface="+mn-cs"/>
              </a:rPr>
              <a:t>Public Private Partnerships (P3)</a:t>
            </a:r>
          </a:p>
          <a:p>
            <a:pPr marL="228600" indent="-228600" defTabSz="914377" eaLnBrk="1" fontAlgn="auto" hangingPunct="1">
              <a:defRPr/>
            </a:pPr>
            <a:endParaRPr lang="en-US" sz="2400" dirty="0" smtClean="0">
              <a:ea typeface="+mn-ea"/>
              <a:cs typeface="+mn-cs"/>
            </a:endParaRPr>
          </a:p>
          <a:p>
            <a:pPr marL="228600" indent="-228600" defTabSz="914377" eaLnBrk="1" fontAlgn="auto" hangingPunct="1">
              <a:defRPr/>
            </a:pPr>
            <a:r>
              <a:rPr lang="en-US" sz="2400" dirty="0" smtClean="0">
                <a:ea typeface="+mn-ea"/>
                <a:cs typeface="+mn-cs"/>
              </a:rPr>
              <a:t>Why P3 for SCI-823?</a:t>
            </a:r>
          </a:p>
          <a:p>
            <a:pPr marL="0" indent="0" defTabSz="914377" eaLnBrk="1" fontAlgn="auto" hangingPunct="1">
              <a:buNone/>
              <a:defRPr/>
            </a:pPr>
            <a:endParaRPr lang="en-US" sz="2400" dirty="0"/>
          </a:p>
          <a:p>
            <a:pPr defTabSz="914377">
              <a:defRPr/>
            </a:pPr>
            <a:r>
              <a:rPr lang="en-US" sz="2400" dirty="0" smtClean="0">
                <a:ea typeface="+mn-ea"/>
                <a:cs typeface="+mn-cs"/>
              </a:rPr>
              <a:t>Project Update</a:t>
            </a:r>
          </a:p>
          <a:p>
            <a:pPr marL="228600" indent="-228600" defTabSz="914377" eaLnBrk="1" fontAlgn="auto" hangingPunct="1">
              <a:defRPr/>
            </a:pPr>
            <a:endParaRPr lang="en-US" sz="2400" dirty="0" smtClean="0">
              <a:ea typeface="+mn-ea"/>
              <a:cs typeface="+mn-cs"/>
            </a:endParaRPr>
          </a:p>
          <a:p>
            <a:pPr marL="228600" indent="-228600" defTabSz="914377" eaLnBrk="1" fontAlgn="auto" hangingPunct="1">
              <a:defRPr/>
            </a:pPr>
            <a:r>
              <a:rPr lang="en-US" sz="2400" dirty="0" smtClean="0">
                <a:ea typeface="+mn-ea"/>
                <a:cs typeface="+mn-cs"/>
              </a:rPr>
              <a:t>Questions and Answers</a:t>
            </a:r>
            <a:endParaRPr lang="en-US" sz="2400" dirty="0">
              <a:ea typeface="+mn-ea"/>
              <a:cs typeface="+mn-cs"/>
            </a:endParaRPr>
          </a:p>
          <a:p>
            <a:pPr marL="0" indent="0" defTabSz="914377" eaLnBrk="1" fontAlgn="auto" hangingPunct="1">
              <a:buFont typeface="Wingdings" panose="05000000000000000000" pitchFamily="2" charset="2"/>
              <a:buNone/>
              <a:defRPr/>
            </a:pPr>
            <a:endParaRPr lang="en-US" sz="2400" dirty="0" smtClean="0">
              <a:ea typeface="+mn-ea"/>
              <a:cs typeface="+mn-cs"/>
            </a:endParaRP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0A900E81-258A-4C47-B5C0-D6F0AE85F2E2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3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609" y="2354905"/>
            <a:ext cx="2999445" cy="239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5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909 Hitachi 1200 excavator loading a Cat 773 off road truck with shot rock consisting of weathered sandstone and sha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06" y="258428"/>
            <a:ext cx="7434253" cy="50480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3377" y="5308184"/>
            <a:ext cx="7434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Hitachi 1200 excavator loading CAT 773 with shot rock – </a:t>
            </a:r>
            <a:r>
              <a:rPr lang="en-US" dirty="0"/>
              <a:t>September 2015</a:t>
            </a:r>
          </a:p>
        </p:txBody>
      </p:sp>
    </p:spTree>
    <p:extLst>
      <p:ext uri="{BB962C8B-B14F-4D97-AF65-F5344CB8AC3E}">
        <p14:creationId xmlns:p14="http://schemas.microsoft.com/office/powerpoint/2010/main" val="18128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638" y="1270060"/>
            <a:ext cx="8301090" cy="30957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2116" y="4402356"/>
            <a:ext cx="7050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Backfill placement over culvert – </a:t>
            </a:r>
            <a:r>
              <a:rPr lang="en-US" dirty="0"/>
              <a:t>September 2015</a:t>
            </a:r>
          </a:p>
        </p:txBody>
      </p:sp>
    </p:spTree>
    <p:extLst>
      <p:ext uri="{BB962C8B-B14F-4D97-AF65-F5344CB8AC3E}">
        <p14:creationId xmlns:p14="http://schemas.microsoft.com/office/powerpoint/2010/main" val="42860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20150901  Wick drain installatio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290" y="185218"/>
            <a:ext cx="7434253" cy="50356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6290" y="5275523"/>
            <a:ext cx="7434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Wick Drain Installation – September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1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285" y="436583"/>
            <a:ext cx="7473353" cy="47891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0191" y="5222604"/>
            <a:ext cx="8164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Shot rock placement for embankment – </a:t>
            </a:r>
            <a:r>
              <a:rPr lang="en-US" dirty="0" smtClean="0"/>
              <a:t>October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1627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 20151006 Mass Rock fill placement between stations 529 and 537, night shift.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95" y="278088"/>
            <a:ext cx="7764959" cy="4875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2158" y="5169685"/>
            <a:ext cx="7807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Mass rock fill along the mainline – night work – October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0808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92" y="794518"/>
            <a:ext cx="8685297" cy="42042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0192" y="5050616"/>
            <a:ext cx="8045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Clearing and grubbing – </a:t>
            </a:r>
            <a:r>
              <a:rPr lang="en-US" dirty="0"/>
              <a:t>October 2015</a:t>
            </a:r>
          </a:p>
        </p:txBody>
      </p:sp>
    </p:spTree>
    <p:extLst>
      <p:ext uri="{BB962C8B-B14F-4D97-AF65-F5344CB8AC3E}">
        <p14:creationId xmlns:p14="http://schemas.microsoft.com/office/powerpoint/2010/main" val="211257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95" y="912856"/>
            <a:ext cx="8687580" cy="3808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3377" y="4739302"/>
            <a:ext cx="7473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Embankment placement – </a:t>
            </a:r>
            <a:r>
              <a:rPr lang="en-US" dirty="0"/>
              <a:t>October 2015</a:t>
            </a:r>
          </a:p>
        </p:txBody>
      </p:sp>
    </p:spTree>
    <p:extLst>
      <p:ext uri="{BB962C8B-B14F-4D97-AF65-F5344CB8AC3E}">
        <p14:creationId xmlns:p14="http://schemas.microsoft.com/office/powerpoint/2010/main" val="18886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37" y="385179"/>
            <a:ext cx="7720780" cy="48141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2788" y="5182914"/>
            <a:ext cx="7965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Rock fill along the mainline – November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6903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109 Drilling rig drilling pre-split hole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626" y="291056"/>
            <a:ext cx="7024179" cy="46833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50853" y="4977438"/>
            <a:ext cx="69977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Drilling rig drilling pre-split holes – </a:t>
            </a:r>
            <a:r>
              <a:rPr lang="en-US" dirty="0"/>
              <a:t>November 2015</a:t>
            </a:r>
          </a:p>
        </p:txBody>
      </p:sp>
    </p:spTree>
    <p:extLst>
      <p:ext uri="{BB962C8B-B14F-4D97-AF65-F5344CB8AC3E}">
        <p14:creationId xmlns:p14="http://schemas.microsoft.com/office/powerpoint/2010/main" val="23088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125 Clearing and grubbing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302" y="264597"/>
            <a:ext cx="8325217" cy="5106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0821" y="5354902"/>
            <a:ext cx="8323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Clearing and grubbing – </a:t>
            </a:r>
            <a:r>
              <a:rPr lang="en-US" dirty="0"/>
              <a:t>November 2015</a:t>
            </a:r>
          </a:p>
        </p:txBody>
      </p:sp>
    </p:spTree>
    <p:extLst>
      <p:ext uri="{BB962C8B-B14F-4D97-AF65-F5344CB8AC3E}">
        <p14:creationId xmlns:p14="http://schemas.microsoft.com/office/powerpoint/2010/main" val="38244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:\project\Scioto\SCI-823-00.00-19415\Planning\TRAC Application\Status_of_the_ADHS_Sept_30_2008-Ohio 4_Zoom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346" y="2702340"/>
            <a:ext cx="4424552" cy="296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1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42EACDE4-8F15-4D53-A97D-C918C5663D03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4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0" y="238125"/>
            <a:ext cx="4481513" cy="542925"/>
          </a:xfrm>
        </p:spPr>
        <p:txBody>
          <a:bodyPr>
            <a:noAutofit/>
          </a:bodyPr>
          <a:lstStyle/>
          <a:p>
            <a:pPr algn="ctr" defTabSz="914377" eaLnBrk="1" fontAlgn="auto" hangingPunct="1">
              <a:spcAft>
                <a:spcPts val="0"/>
              </a:spcAft>
              <a:defRPr/>
            </a:pPr>
            <a:r>
              <a:rPr lang="en-US" sz="2900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Project ROUTE</a:t>
            </a:r>
            <a:endParaRPr lang="en-US" sz="2900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1130300"/>
            <a:ext cx="1878012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258763" y="1130300"/>
            <a:ext cx="5111750" cy="23495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US" sz="2400" smtClean="0"/>
              <a:t>Project Location</a:t>
            </a:r>
          </a:p>
          <a:p>
            <a:pPr marL="511175" lvl="1" indent="-342900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2400" smtClean="0"/>
              <a:t>Rural community in Scioto County</a:t>
            </a:r>
          </a:p>
          <a:p>
            <a:pPr marL="511175" lvl="1" indent="-342900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2400" smtClean="0"/>
              <a:t>90 miles south of Columbus, OH</a:t>
            </a:r>
          </a:p>
          <a:p>
            <a:pPr marL="511175" lvl="1" indent="-342900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2400" smtClean="0"/>
              <a:t>100 miles east of Cincinnati, OH</a:t>
            </a:r>
          </a:p>
          <a:p>
            <a:pPr>
              <a:spcAft>
                <a:spcPct val="0"/>
              </a:spcAft>
            </a:pPr>
            <a:endParaRPr lang="en-US" altLang="en-US" sz="2400" smtClean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3781958" y="2682875"/>
            <a:ext cx="3876142" cy="15033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710989" y="2867025"/>
            <a:ext cx="3153486" cy="238528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08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8 Jack and bore machine pushing 60&quot; steel culvert pip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20" y="396894"/>
            <a:ext cx="6367946" cy="47759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8076" y="5189115"/>
            <a:ext cx="6396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Jack and bore operation – December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0258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09 Fill placement on the mainline - night wor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77" y="476274"/>
            <a:ext cx="7487167" cy="47077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6606" y="5175886"/>
            <a:ext cx="7460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Rock fill placement – night work – </a:t>
            </a:r>
            <a:r>
              <a:rPr lang="en-US" dirty="0"/>
              <a:t>December 2015</a:t>
            </a:r>
          </a:p>
        </p:txBody>
      </p:sp>
    </p:spTree>
    <p:extLst>
      <p:ext uri="{BB962C8B-B14F-4D97-AF65-F5344CB8AC3E}">
        <p14:creationId xmlns:p14="http://schemas.microsoft.com/office/powerpoint/2010/main" val="16482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1215 Scalping ravine slope and removing a pile mulc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85" y="158757"/>
            <a:ext cx="8055980" cy="51764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6333" y="5315213"/>
            <a:ext cx="80452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Scalping ravine slope and removing mulch – </a:t>
            </a:r>
            <a:r>
              <a:rPr lang="en-US" dirty="0"/>
              <a:t>December 2015</a:t>
            </a:r>
          </a:p>
        </p:txBody>
      </p:sp>
    </p:spTree>
    <p:extLst>
      <p:ext uri="{BB962C8B-B14F-4D97-AF65-F5344CB8AC3E}">
        <p14:creationId xmlns:p14="http://schemas.microsoft.com/office/powerpoint/2010/main" val="25045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112 Shot rock placement on the mainli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39" y="833477"/>
            <a:ext cx="8823770" cy="40218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2791" y="4884830"/>
            <a:ext cx="8832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Shot rock placement along the mainline – </a:t>
            </a:r>
            <a:r>
              <a:rPr lang="en-US" dirty="0"/>
              <a:t>January 2016</a:t>
            </a:r>
          </a:p>
        </p:txBody>
      </p:sp>
    </p:spTree>
    <p:extLst>
      <p:ext uri="{BB962C8B-B14F-4D97-AF65-F5344CB8AC3E}">
        <p14:creationId xmlns:p14="http://schemas.microsoft.com/office/powerpoint/2010/main" val="321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107  wick flags laid out for installation on benching at station 128+0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289" y="251366"/>
            <a:ext cx="7394569" cy="5093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3809" y="5341672"/>
            <a:ext cx="7397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Wick drain installation – January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41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0120 Shot rock fill being placed on the mainlin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54" y="687952"/>
            <a:ext cx="8810112" cy="4339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801" y="5050617"/>
            <a:ext cx="87860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Hitachi 1200 excavating shot rock beside drilling rig drilling production blast holes, CAT 773 dumping shot rock while dozer grades material – </a:t>
            </a:r>
            <a:r>
              <a:rPr lang="en-US" dirty="0"/>
              <a:t>January 2016</a:t>
            </a:r>
          </a:p>
        </p:txBody>
      </p:sp>
    </p:spTree>
    <p:extLst>
      <p:ext uri="{BB962C8B-B14F-4D97-AF65-F5344CB8AC3E}">
        <p14:creationId xmlns:p14="http://schemas.microsoft.com/office/powerpoint/2010/main" val="149566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10 Shot rock being placed for embankment with hoe ram breaking up oversized boulders along mainlin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531" y="859937"/>
            <a:ext cx="8280859" cy="42203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0582" y="5096507"/>
            <a:ext cx="8263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Shot rock placement for embankment while hoe ram breaks up oversized boulder – February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19 Placement of backfill over culvert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019" y="291056"/>
            <a:ext cx="8575187" cy="51226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337" y="5401619"/>
            <a:ext cx="8585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Placement of backfill over culvert – </a:t>
            </a:r>
            <a:r>
              <a:rPr lang="en-US" dirty="0"/>
              <a:t>February 2016</a:t>
            </a:r>
          </a:p>
        </p:txBody>
      </p:sp>
    </p:spTree>
    <p:extLst>
      <p:ext uri="{BB962C8B-B14F-4D97-AF65-F5344CB8AC3E}">
        <p14:creationId xmlns:p14="http://schemas.microsoft.com/office/powerpoint/2010/main" val="4030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60222 Pile driving for foundation of future bridg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559" y="238136"/>
            <a:ext cx="6190802" cy="51553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8331" y="5381361"/>
            <a:ext cx="6217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Pile driving for bridge foundation – </a:t>
            </a:r>
            <a:r>
              <a:rPr lang="en-US" dirty="0"/>
              <a:t>February 2016</a:t>
            </a:r>
          </a:p>
        </p:txBody>
      </p:sp>
    </p:spTree>
    <p:extLst>
      <p:ext uri="{BB962C8B-B14F-4D97-AF65-F5344CB8AC3E}">
        <p14:creationId xmlns:p14="http://schemas.microsoft.com/office/powerpoint/2010/main" val="23408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37" y="130163"/>
            <a:ext cx="7817874" cy="5214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5178" y="5331612"/>
            <a:ext cx="522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 Lucasville-Minford interchange – January 2016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32896" y="1256831"/>
            <a:ext cx="740779" cy="6879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11169" y="1018695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Project Offices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xmlns:p14="http://schemas.microsoft.com/office/powerpoint/2010/main"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803" y="746150"/>
            <a:ext cx="7546167" cy="48938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5225" y="231775"/>
            <a:ext cx="4613275" cy="5429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900" dirty="0" smtClean="0"/>
              <a:t>Appalachian Mountain Range</a:t>
            </a:r>
            <a:endParaRPr lang="en-US" sz="2900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86832FBB-A17C-4C3B-B248-E06C25BFC981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5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8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2"/>
          <p:cNvSpPr>
            <a:spLocks noGrp="1"/>
          </p:cNvSpPr>
          <p:nvPr>
            <p:ph idx="1"/>
          </p:nvPr>
        </p:nvSpPr>
        <p:spPr>
          <a:xfrm>
            <a:off x="276225" y="1292225"/>
            <a:ext cx="4314825" cy="4932363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altLang="en-US" sz="1800" smtClean="0"/>
              <a:t>The Appalachian Highway system is designed to:</a:t>
            </a:r>
          </a:p>
          <a:p>
            <a:pPr lvl="2" eaLnBrk="1" hangingPunct="1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smtClean="0"/>
              <a:t>Generate economic development; </a:t>
            </a:r>
          </a:p>
          <a:p>
            <a:pPr lvl="2" eaLnBrk="1" hangingPunct="1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smtClean="0"/>
              <a:t>Connect Appalachia highways to interstate system; </a:t>
            </a:r>
          </a:p>
          <a:p>
            <a:pPr lvl="2" eaLnBrk="1" hangingPunct="1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smtClean="0"/>
              <a:t>Improve Regional &amp; National market access.</a:t>
            </a:r>
          </a:p>
          <a:p>
            <a:pPr eaLnBrk="1" hangingPunct="1">
              <a:spcAft>
                <a:spcPct val="0"/>
              </a:spcAft>
            </a:pPr>
            <a:r>
              <a:rPr lang="en-US" altLang="en-US" sz="1800" smtClean="0"/>
              <a:t>Completes Appalachian Highway in Ohio</a:t>
            </a:r>
          </a:p>
          <a:p>
            <a:pPr eaLnBrk="1" hangingPunct="1">
              <a:spcAft>
                <a:spcPct val="0"/>
              </a:spcAft>
            </a:pPr>
            <a:r>
              <a:rPr lang="en-US" altLang="en-US" sz="1800" smtClean="0"/>
              <a:t>Reduces current 26 mile travel time by avoiding: </a:t>
            </a:r>
          </a:p>
          <a:p>
            <a:pPr lvl="2" eaLnBrk="1" hangingPunct="1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400" smtClean="0"/>
              <a:t>30 traffic signals, 80 intersections, 500 driveways </a:t>
            </a:r>
          </a:p>
          <a:p>
            <a:pPr eaLnBrk="1" hangingPunct="1">
              <a:spcAft>
                <a:spcPct val="0"/>
              </a:spcAft>
            </a:pPr>
            <a:r>
              <a:rPr lang="en-US" altLang="en-US" sz="1800" smtClean="0"/>
              <a:t>Improves safety and congestion</a:t>
            </a:r>
          </a:p>
          <a:p>
            <a:pPr eaLnBrk="1" hangingPunct="1">
              <a:spcAft>
                <a:spcPct val="0"/>
              </a:spcAft>
            </a:pPr>
            <a:endParaRPr lang="en-US" altLang="en-US" sz="1800" smtClean="0"/>
          </a:p>
        </p:txBody>
      </p:sp>
      <p:sp>
        <p:nvSpPr>
          <p:cNvPr id="18434" name="Slide Number Placeholder 1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1A753634-DB39-48C3-B03C-09BB0E4AB4CD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6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59025" y="146050"/>
            <a:ext cx="4064000" cy="538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2900" dirty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Project Purpose and Need</a:t>
            </a:r>
          </a:p>
        </p:txBody>
      </p:sp>
      <p:pic>
        <p:nvPicPr>
          <p:cNvPr id="1843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1050" y="1292225"/>
            <a:ext cx="44354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4866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330200" y="1163638"/>
            <a:ext cx="6027738" cy="388449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b="1" u="sng" dirty="0" smtClean="0">
                <a:solidFill>
                  <a:schemeClr val="tx1">
                    <a:lumMod val="90000"/>
                    <a:lumOff val="10000"/>
                  </a:schemeClr>
                </a:solidFill>
                <a:ea typeface="+mj-ea"/>
                <a:cs typeface="+mj-cs"/>
              </a:rPr>
              <a:t>ORGANIZATION</a:t>
            </a:r>
            <a:endParaRPr lang="en-US" sz="3200" b="1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7172" name="Slide Number Placeholder 37"/>
          <p:cNvSpPr>
            <a:spLocks noGrp="1"/>
          </p:cNvSpPr>
          <p:nvPr>
            <p:ph type="sldNum" sz="quarter" idx="11"/>
          </p:nvPr>
        </p:nvSpPr>
        <p:spPr bwMode="auto">
          <a:xfrm>
            <a:off x="8058150" y="6470650"/>
            <a:ext cx="730250" cy="27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ABF02B70-0C24-45D0-9030-D10287D59BFD}" type="slidenum">
              <a:rPr lang="en-US" altLang="en-US">
                <a:solidFill>
                  <a:srgbClr val="191919"/>
                </a:solidFill>
                <a:latin typeface="Tw Cen MT Condensed" pitchFamily="34" charset="0"/>
              </a:rPr>
              <a:pPr/>
              <a:t>7</a:t>
            </a:fld>
            <a:endParaRPr lang="en-US" altLang="en-US">
              <a:solidFill>
                <a:srgbClr val="191919"/>
              </a:solidFill>
              <a:latin typeface="Tw Cen MT Condensed" pitchFamily="34" charset="0"/>
            </a:endParaRPr>
          </a:p>
        </p:txBody>
      </p:sp>
      <p:cxnSp>
        <p:nvCxnSpPr>
          <p:cNvPr id="97" name="Straight Arrow Connector 96"/>
          <p:cNvCxnSpPr>
            <a:stCxn id="63" idx="3"/>
          </p:cNvCxnSpPr>
          <p:nvPr/>
        </p:nvCxnSpPr>
        <p:spPr>
          <a:xfrm>
            <a:off x="2100822" y="2466975"/>
            <a:ext cx="1349045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7180" idx="2"/>
            <a:endCxn id="110" idx="0"/>
          </p:cNvCxnSpPr>
          <p:nvPr/>
        </p:nvCxnSpPr>
        <p:spPr>
          <a:xfrm>
            <a:off x="4484688" y="1552087"/>
            <a:ext cx="11342" cy="38307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80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67175" y="717062"/>
            <a:ext cx="8350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TextBox 104"/>
          <p:cNvSpPr txBox="1">
            <a:spLocks noChangeArrowheads="1"/>
          </p:cNvSpPr>
          <p:nvPr/>
        </p:nvSpPr>
        <p:spPr bwMode="auto">
          <a:xfrm>
            <a:off x="3136900" y="1671902"/>
            <a:ext cx="1347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Public Private Agreement</a:t>
            </a:r>
          </a:p>
        </p:txBody>
      </p:sp>
      <p:sp>
        <p:nvSpPr>
          <p:cNvPr id="7183" name="TextBox 106"/>
          <p:cNvSpPr txBox="1">
            <a:spLocks noChangeArrowheads="1"/>
          </p:cNvSpPr>
          <p:nvPr/>
        </p:nvSpPr>
        <p:spPr bwMode="auto">
          <a:xfrm>
            <a:off x="2160296" y="2205994"/>
            <a:ext cx="1217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800" dirty="0">
                <a:latin typeface="Arial" pitchFamily="34" charset="0"/>
              </a:rPr>
              <a:t>Financing Agreements</a:t>
            </a:r>
          </a:p>
        </p:txBody>
      </p:sp>
      <p:grpSp>
        <p:nvGrpSpPr>
          <p:cNvPr id="7184" name="Group 107"/>
          <p:cNvGrpSpPr>
            <a:grpSpLocks/>
          </p:cNvGrpSpPr>
          <p:nvPr/>
        </p:nvGrpSpPr>
        <p:grpSpPr bwMode="auto">
          <a:xfrm>
            <a:off x="3449867" y="1935163"/>
            <a:ext cx="2092325" cy="1022350"/>
            <a:chOff x="3369277" y="1940010"/>
            <a:chExt cx="2092411" cy="1021492"/>
          </a:xfrm>
        </p:grpSpPr>
        <p:sp>
          <p:nvSpPr>
            <p:cNvPr id="109" name="Rectangle 108"/>
            <p:cNvSpPr/>
            <p:nvPr/>
          </p:nvSpPr>
          <p:spPr>
            <a:xfrm>
              <a:off x="3369277" y="2211245"/>
              <a:ext cx="2092411" cy="750257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369277" y="1940010"/>
              <a:ext cx="2092411" cy="271235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Developer</a:t>
              </a:r>
            </a:p>
          </p:txBody>
        </p:sp>
      </p:grpSp>
      <p:pic>
        <p:nvPicPr>
          <p:cNvPr id="7192" name="Picture 8" descr="http://www.dot.state.oh.us/Divisions/Communications/PublishingImages/OhioDepartmentofTransportationLG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025" y="331788"/>
            <a:ext cx="26352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93" name="Group 116"/>
          <p:cNvGrpSpPr>
            <a:grpSpLocks/>
          </p:cNvGrpSpPr>
          <p:nvPr/>
        </p:nvGrpSpPr>
        <p:grpSpPr bwMode="auto">
          <a:xfrm>
            <a:off x="441885" y="2039938"/>
            <a:ext cx="1658937" cy="757237"/>
            <a:chOff x="7150252" y="2194949"/>
            <a:chExt cx="1660438" cy="1832363"/>
          </a:xfrm>
        </p:grpSpPr>
        <p:grpSp>
          <p:nvGrpSpPr>
            <p:cNvPr id="7210" name="Group 118"/>
            <p:cNvGrpSpPr>
              <a:grpSpLocks/>
            </p:cNvGrpSpPr>
            <p:nvPr/>
          </p:nvGrpSpPr>
          <p:grpSpPr bwMode="auto">
            <a:xfrm>
              <a:off x="7150252" y="2194949"/>
              <a:ext cx="1660438" cy="1832363"/>
              <a:chOff x="3369277" y="1932490"/>
              <a:chExt cx="2091548" cy="2350977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369277" y="2233138"/>
                <a:ext cx="2091548" cy="2050329"/>
              </a:xfrm>
              <a:prstGeom prst="rect">
                <a:avLst/>
              </a:prstGeom>
              <a:noFill/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2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369277" y="1932490"/>
                <a:ext cx="2091548" cy="650585"/>
              </a:xfrm>
              <a:prstGeom prst="rect">
                <a:avLst/>
              </a:prstGeom>
              <a:solidFill>
                <a:srgbClr val="006666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Lenders</a:t>
                </a:r>
              </a:p>
            </p:txBody>
          </p:sp>
        </p:grpSp>
        <p:sp>
          <p:nvSpPr>
            <p:cNvPr id="7211" name="TextBox 120"/>
            <p:cNvSpPr txBox="1">
              <a:spLocks noChangeArrowheads="1"/>
            </p:cNvSpPr>
            <p:nvPr/>
          </p:nvSpPr>
          <p:spPr bwMode="auto">
            <a:xfrm>
              <a:off x="7756522" y="2858877"/>
              <a:ext cx="505449" cy="59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r>
                <a:rPr lang="en-US" altLang="en-US" sz="1000" b="1">
                  <a:latin typeface="Arial" pitchFamily="34" charset="0"/>
                </a:rPr>
                <a:t>TIFIA</a:t>
              </a:r>
            </a:p>
          </p:txBody>
        </p:sp>
        <p:sp>
          <p:nvSpPr>
            <p:cNvPr id="7212" name="TextBox 122"/>
            <p:cNvSpPr txBox="1">
              <a:spLocks noChangeArrowheads="1"/>
            </p:cNvSpPr>
            <p:nvPr/>
          </p:nvSpPr>
          <p:spPr bwMode="auto">
            <a:xfrm>
              <a:off x="7770398" y="3303283"/>
              <a:ext cx="184833" cy="595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itchFamily="34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 sz="1000" b="1" dirty="0">
                <a:latin typeface="Arial" pitchFamily="34" charset="0"/>
              </a:endParaRPr>
            </a:p>
          </p:txBody>
        </p:sp>
      </p:grpSp>
      <p:pic>
        <p:nvPicPr>
          <p:cNvPr id="7203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80728" y="1228642"/>
            <a:ext cx="916785" cy="35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04" name="Group 128"/>
          <p:cNvGrpSpPr>
            <a:grpSpLocks/>
          </p:cNvGrpSpPr>
          <p:nvPr/>
        </p:nvGrpSpPr>
        <p:grpSpPr bwMode="auto">
          <a:xfrm>
            <a:off x="5503862" y="891566"/>
            <a:ext cx="1385887" cy="820738"/>
            <a:chOff x="3369277" y="1940010"/>
            <a:chExt cx="2092411" cy="1101945"/>
          </a:xfrm>
        </p:grpSpPr>
        <p:sp>
          <p:nvSpPr>
            <p:cNvPr id="73" name="Rectangle 72"/>
            <p:cNvSpPr/>
            <p:nvPr/>
          </p:nvSpPr>
          <p:spPr>
            <a:xfrm>
              <a:off x="3369277" y="2210701"/>
              <a:ext cx="2092411" cy="831254"/>
            </a:xfrm>
            <a:prstGeom prst="rect">
              <a:avLst/>
            </a:prstGeom>
            <a:noFill/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69277" y="1940010"/>
              <a:ext cx="2092411" cy="270691"/>
            </a:xfrm>
            <a:prstGeom prst="rect">
              <a:avLst/>
            </a:prstGeom>
            <a:solidFill>
              <a:srgbClr val="006666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Quality Oversight</a:t>
              </a:r>
            </a:p>
          </p:txBody>
        </p:sp>
      </p:grpSp>
      <p:cxnSp>
        <p:nvCxnSpPr>
          <p:cNvPr id="77" name="Straight Arrow Connector 76"/>
          <p:cNvCxnSpPr/>
          <p:nvPr/>
        </p:nvCxnSpPr>
        <p:spPr>
          <a:xfrm>
            <a:off x="4930775" y="1236270"/>
            <a:ext cx="577850" cy="4762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15550" y="2566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1"/>
          <p:cNvSpPr>
            <a:spLocks noGrp="1"/>
          </p:cNvSpPr>
          <p:nvPr>
            <p:ph idx="1"/>
          </p:nvPr>
        </p:nvSpPr>
        <p:spPr>
          <a:xfrm>
            <a:off x="333375" y="1117600"/>
            <a:ext cx="8524875" cy="5434013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altLang="en-US" sz="2400" dirty="0" smtClean="0"/>
              <a:t>HB 114 (March 2011) allowed ODOT to use P3 delivery models 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ODOT conducted statewide review of potential P3 projects 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SCI-823 was already well developed and “ready to go”</a:t>
            </a:r>
          </a:p>
          <a:p>
            <a:pPr lvl="2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Originally Design-Bid-Build in 3 Phases </a:t>
            </a:r>
          </a:p>
          <a:p>
            <a:pPr lvl="2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Scope Defined and Design &gt;50% complete</a:t>
            </a:r>
          </a:p>
          <a:p>
            <a:pPr lvl="2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Environmental Documents complete</a:t>
            </a:r>
          </a:p>
          <a:p>
            <a:pPr lvl="2">
              <a:spcAft>
                <a:spcPct val="0"/>
              </a:spcAft>
              <a:buFont typeface="Wingdings" pitchFamily="2" charset="2"/>
              <a:buChar char="Ø"/>
            </a:pPr>
            <a:r>
              <a:rPr lang="en-US" altLang="en-US" sz="1800" dirty="0" smtClean="0"/>
              <a:t> ROW purchase underway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Value for Money study conducted – identified single phase Design-Build-Finance-Operate-Maintain (DBFOM) approach</a:t>
            </a:r>
          </a:p>
          <a:p>
            <a:pPr>
              <a:spcAft>
                <a:spcPct val="0"/>
              </a:spcAft>
            </a:pPr>
            <a:r>
              <a:rPr lang="en-US" altLang="en-US" sz="2400" dirty="0" smtClean="0"/>
              <a:t>ODOT submitted application for Rural TIFIA loan early </a:t>
            </a:r>
          </a:p>
          <a:p>
            <a:pPr>
              <a:spcAft>
                <a:spcPct val="0"/>
              </a:spcAft>
              <a:buFont typeface="Wingdings" panose="05000000000000000000" pitchFamily="2" charset="2"/>
              <a:buNone/>
            </a:pPr>
            <a:endParaRPr lang="en-US" altLang="en-US" sz="2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6049" y="235480"/>
            <a:ext cx="6309856" cy="5429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b="1" dirty="0" smtClean="0"/>
              <a:t> </a:t>
            </a:r>
            <a:r>
              <a:rPr lang="en-US" sz="3200" b="1" dirty="0" smtClean="0"/>
              <a:t>HOW IT ALL GOT STARTED AS A P3</a:t>
            </a:r>
            <a:endParaRPr lang="en-US" sz="3200" b="1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38EBB5B8-0D46-4D31-AE27-0DB90E9F1628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8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3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264615" y="619138"/>
            <a:ext cx="7216775" cy="5507037"/>
          </a:xfrm>
        </p:spPr>
        <p:txBody>
          <a:bodyPr/>
          <a:lstStyle/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Accelerate delivery of the project by 17 years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Delivers the complete project rather than in phases 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Allow ODOT to pay for the project over longer period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Achieve competitive, firm fixed price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Substantial risk transfer to private sector</a:t>
            </a:r>
          </a:p>
          <a:p>
            <a:pPr marL="800100" lvl="4" indent="-344488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/>
              <a:t>Geotechnical Risk</a:t>
            </a:r>
          </a:p>
          <a:p>
            <a:pPr marL="800100" lvl="4" indent="-344488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/>
              <a:t>Design and Construction Risk</a:t>
            </a:r>
          </a:p>
          <a:p>
            <a:pPr marL="800100" lvl="4" indent="-344488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/>
              <a:t>Schedule Risk</a:t>
            </a:r>
          </a:p>
          <a:p>
            <a:pPr marL="800100" lvl="4" indent="-344488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altLang="en-US" sz="1600" dirty="0" smtClean="0"/>
              <a:t>Finance Risk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Generates economies of scale related to construction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 smtClean="0"/>
              <a:t>Effective long-term warranty through performance specifications and 35 year O&amp;M contract</a:t>
            </a:r>
          </a:p>
          <a:p>
            <a:pPr marL="0" indent="0" eaLnBrk="1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dirty="0" smtClean="0"/>
          </a:p>
        </p:txBody>
      </p:sp>
      <p:sp>
        <p:nvSpPr>
          <p:cNvPr id="52226" name="Slide Number Placeholder 1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fld id="{9256CB9E-501C-4600-BB52-8445690C0CBE}" type="slidenum">
              <a:rPr lang="en-US" altLang="en-US" sz="1000">
                <a:solidFill>
                  <a:srgbClr val="191919"/>
                </a:solidFill>
                <a:latin typeface="Tw Cen MT Condensed" pitchFamily="34" charset="0"/>
              </a:rPr>
              <a:pPr/>
              <a:t>9</a:t>
            </a:fld>
            <a:endParaRPr lang="en-US" altLang="en-US" sz="1000">
              <a:solidFill>
                <a:srgbClr val="191919"/>
              </a:solidFill>
              <a:latin typeface="Tw Cen MT Condensed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65413" y="346075"/>
            <a:ext cx="4311650" cy="542925"/>
          </a:xfrm>
        </p:spPr>
        <p:txBody>
          <a:bodyPr>
            <a:normAutofit fontScale="90000"/>
          </a:bodyPr>
          <a:lstStyle/>
          <a:p>
            <a:pPr defTabSz="914377" eaLnBrk="1" fontAlgn="auto" hangingPunct="1">
              <a:spcAft>
                <a:spcPts val="0"/>
              </a:spcAft>
              <a:defRPr/>
            </a:pP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u="sng" dirty="0">
              <a:solidFill>
                <a:schemeClr val="tx1">
                  <a:lumMod val="90000"/>
                  <a:lumOff val="1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52228" name="Rectangle 1"/>
          <p:cNvSpPr>
            <a:spLocks noChangeArrowheads="1"/>
          </p:cNvSpPr>
          <p:nvPr/>
        </p:nvSpPr>
        <p:spPr bwMode="auto">
          <a:xfrm>
            <a:off x="2057400" y="196850"/>
            <a:ext cx="4813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w Cen MT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900" b="1" dirty="0" smtClean="0">
                <a:latin typeface="+mj-lt"/>
              </a:rPr>
              <a:t>WHY P3 FOR SCI 823?</a:t>
            </a:r>
            <a:r>
              <a:rPr lang="en-US" altLang="en-US" sz="2900" dirty="0"/>
              <a:t/>
            </a:r>
            <a:br>
              <a:rPr lang="en-US" altLang="en-US" sz="2900" dirty="0"/>
            </a:br>
            <a:r>
              <a:rPr lang="en-US" altLang="en-US" sz="2900" dirty="0"/>
              <a:t/>
            </a:r>
            <a:br>
              <a:rPr lang="en-US" altLang="en-US" sz="2900" dirty="0"/>
            </a:br>
            <a:endParaRPr lang="en-US" altLang="en-US" sz="2900" dirty="0"/>
          </a:p>
        </p:txBody>
      </p:sp>
    </p:spTree>
    <p:extLst>
      <p:ext uri="{BB962C8B-B14F-4D97-AF65-F5344CB8AC3E}">
        <p14:creationId xmlns:p14="http://schemas.microsoft.com/office/powerpoint/2010/main" val="20945047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1" id="{DCDE6E37-D3E4-4D93-A06B-7DA9FFB8E427}" vid="{A25905F3-47F2-4FE4-9A79-E313A5115A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B3F82C0E416344BB52A49E32F55FC1" ma:contentTypeVersion="0" ma:contentTypeDescription="Create a new document." ma:contentTypeScope="" ma:versionID="8ddb508e366312baaea4f7099943293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7b4a4f76bea50102067bc7ec8c6d4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F34E8C-8AEE-450E-8C8C-8DFB7F48BD9B}"/>
</file>

<file path=customXml/itemProps2.xml><?xml version="1.0" encoding="utf-8"?>
<ds:datastoreItem xmlns:ds="http://schemas.openxmlformats.org/officeDocument/2006/customXml" ds:itemID="{5ED756DF-0A55-4CFB-BEF5-EBF9F3131B49}"/>
</file>

<file path=customXml/itemProps3.xml><?xml version="1.0" encoding="utf-8"?>
<ds:datastoreItem xmlns:ds="http://schemas.openxmlformats.org/officeDocument/2006/customXml" ds:itemID="{BF209FE8-402B-40EE-A9A7-7D53B3F347C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1508</Words>
  <Application>Microsoft Office PowerPoint</Application>
  <PresentationFormat>On-screen Show (4:3)</PresentationFormat>
  <Paragraphs>395</Paragraphs>
  <Slides>49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PRESENTATION OVERVIEW</vt:lpstr>
      <vt:lpstr>Project ROUTE</vt:lpstr>
      <vt:lpstr>Appalachian Mountain Range</vt:lpstr>
      <vt:lpstr>PowerPoint Presentation</vt:lpstr>
      <vt:lpstr>ORGANIZATION</vt:lpstr>
      <vt:lpstr> HOW IT ALL GOT STARTED AS A P3</vt:lpstr>
      <vt:lpstr> </vt:lpstr>
      <vt:lpstr>PROCUREMENT TIMEFRAME</vt:lpstr>
      <vt:lpstr>ORGANIZATION</vt:lpstr>
      <vt:lpstr>PowerPoint Presentation</vt:lpstr>
      <vt:lpstr>Risk Sharing:  DBB (Traditional)</vt:lpstr>
      <vt:lpstr>RISK SHARING:  DBFOM (P3)</vt:lpstr>
      <vt:lpstr>P3 Delivery Option</vt:lpstr>
      <vt:lpstr>P3 – HOW IT WORKS ON SCI-823</vt:lpstr>
      <vt:lpstr>ORGANIZATION</vt:lpstr>
      <vt:lpstr>PROJECT SCOPE</vt:lpstr>
      <vt:lpstr>Major Project Components  </vt:lpstr>
      <vt:lpstr>PowerPoint Presentation</vt:lpstr>
      <vt:lpstr>CONSTRUCTION SCHEDULE</vt:lpstr>
      <vt:lpstr>ORGANIZATION</vt:lpstr>
      <vt:lpstr>Design PHASING</vt:lpstr>
      <vt:lpstr>ORGANIZATION</vt:lpstr>
      <vt:lpstr>Independent Quality Firm Major Responsibilities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Ohio Dept. of Transportation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Claudette Durham</dc:creator>
  <cp:lastModifiedBy>Chad Ratkovich</cp:lastModifiedBy>
  <cp:revision>54</cp:revision>
  <dcterms:created xsi:type="dcterms:W3CDTF">2016-02-12T16:20:24Z</dcterms:created>
  <dcterms:modified xsi:type="dcterms:W3CDTF">2016-03-08T15:12:36Z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0x01010031B3F82C0E416344BB52A49E32F55FC1</vt:lpwstr>
  </property>
</Properties>
</file>